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64" r:id="rId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pos="52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79"/>
    <a:srgbClr val="FFA893"/>
    <a:srgbClr val="F5E993"/>
    <a:srgbClr val="FFFFCC"/>
    <a:srgbClr val="F6FE8A"/>
    <a:srgbClr val="EEFDA1"/>
    <a:srgbClr val="FFFF89"/>
    <a:srgbClr val="FFFF4B"/>
    <a:srgbClr val="FFFF9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071" autoAdjust="0"/>
    <p:restoredTop sz="94660"/>
  </p:normalViewPr>
  <p:slideViewPr>
    <p:cSldViewPr showGuides="1">
      <p:cViewPr varScale="1">
        <p:scale>
          <a:sx n="114" d="100"/>
          <a:sy n="114" d="100"/>
        </p:scale>
        <p:origin x="2208" y="108"/>
      </p:cViewPr>
      <p:guideLst>
        <p:guide orient="horz" pos="890"/>
        <p:guide pos="528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2820" y="-126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41000-E5E6-42B1-AD70-BC3EE54164B5}" type="datetimeFigureOut">
              <a:rPr kumimoji="1" lang="ja-JP" altLang="en-US" smtClean="0"/>
              <a:pPr/>
              <a:t>2018/7/26</a:t>
            </a:fld>
            <a:endParaRPr kumimoji="1" lang="en-US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B0C94-16CA-41A8-8212-B0F29DCDB572}" type="slidenum">
              <a:rPr kumimoji="1" lang="ja-JP" altLang="en-US" smtClean="0"/>
              <a:pPr/>
              <a:t>‹#›</a:t>
            </a:fld>
            <a:endParaRPr kumimoji="1"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47331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C94-16CA-41A8-8212-B0F29DCDB572}" type="slidenum">
              <a:rPr kumimoji="1" lang="ja-JP" altLang="en-US" smtClean="0"/>
              <a:pPr/>
              <a:t>1</a:t>
            </a:fld>
            <a:endParaRPr kumimoji="1"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60763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50982-ABA8-4FBA-BEC8-0306BD198406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B94-59E8-43CE-82BB-452E4CD2014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200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50982-ABA8-4FBA-BEC8-0306BD198406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B94-59E8-43CE-82BB-452E4CD2014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8754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50982-ABA8-4FBA-BEC8-0306BD198406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B94-59E8-43CE-82BB-452E4CD2014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4695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50982-ABA8-4FBA-BEC8-0306BD198406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B94-59E8-43CE-82BB-452E4CD2014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582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50982-ABA8-4FBA-BEC8-0306BD198406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B94-59E8-43CE-82BB-452E4CD2014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55626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50982-ABA8-4FBA-BEC8-0306BD198406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B94-59E8-43CE-82BB-452E4CD2014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5577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50982-ABA8-4FBA-BEC8-0306BD198406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B94-59E8-43CE-82BB-452E4CD2014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78814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50982-ABA8-4FBA-BEC8-0306BD198406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B94-59E8-43CE-82BB-452E4CD2014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69383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50982-ABA8-4FBA-BEC8-0306BD198406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B94-59E8-43CE-82BB-452E4CD2014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0394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50982-ABA8-4FBA-BEC8-0306BD198406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B94-59E8-43CE-82BB-452E4CD2014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1928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50982-ABA8-4FBA-BEC8-0306BD198406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B94-59E8-43CE-82BB-452E4CD2014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9320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50982-ABA8-4FBA-BEC8-0306BD198406}" type="datetimeFigureOut">
              <a:rPr kumimoji="1" lang="ja-JP" altLang="en-US" smtClean="0"/>
              <a:pPr/>
              <a:t>2018/7/26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DFB94-59E8-43CE-82BB-452E4CD2014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73422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28480" y="378606"/>
            <a:ext cx="9052661" cy="6120680"/>
            <a:chOff x="28480" y="692696"/>
            <a:chExt cx="9052661" cy="6120680"/>
          </a:xfrm>
        </p:grpSpPr>
        <p:sp>
          <p:nvSpPr>
            <p:cNvPr id="5" name="直角三角形 4"/>
            <p:cNvSpPr/>
            <p:nvPr/>
          </p:nvSpPr>
          <p:spPr>
            <a:xfrm>
              <a:off x="1284443" y="1786933"/>
              <a:ext cx="6168087" cy="3964322"/>
            </a:xfrm>
            <a:prstGeom prst="rtTriangle">
              <a:avLst/>
            </a:prstGeom>
            <a:solidFill>
              <a:srgbClr val="FFCCCC"/>
            </a:solidFill>
            <a:ln w="9525"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200"/>
                </a:lnSpc>
              </a:pPr>
              <a:endParaRPr lang="ja-JP" altLang="en-US" dirty="0"/>
            </a:p>
          </p:txBody>
        </p:sp>
        <p:sp>
          <p:nvSpPr>
            <p:cNvPr id="6" name="直角三角形 5"/>
            <p:cNvSpPr/>
            <p:nvPr/>
          </p:nvSpPr>
          <p:spPr>
            <a:xfrm rot="10800000">
              <a:off x="1358058" y="1772816"/>
              <a:ext cx="6168087" cy="3964322"/>
            </a:xfrm>
            <a:prstGeom prst="rtTriangle">
              <a:avLst/>
            </a:prstGeom>
            <a:solidFill>
              <a:srgbClr val="FFCCCC">
                <a:alpha val="49804"/>
              </a:srgbClr>
            </a:solidFill>
            <a:ln w="9525">
              <a:solidFill>
                <a:srgbClr val="FF9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200"/>
                </a:lnSpc>
              </a:pPr>
              <a:endParaRPr lang="ja-JP" altLang="en-US" dirty="0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473426" y="1786931"/>
              <a:ext cx="714737" cy="396432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200"/>
                </a:lnSpc>
              </a:pPr>
              <a:endParaRPr lang="ja-JP" altLang="en-US" dirty="0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460529" y="5851783"/>
              <a:ext cx="7072433" cy="521244"/>
            </a:xfrm>
            <a:prstGeom prst="rect">
              <a:avLst/>
            </a:prstGeom>
            <a:solidFill>
              <a:srgbClr val="FFFFCC">
                <a:alpha val="49804"/>
              </a:srgbClr>
            </a:solidFill>
            <a:ln w="9525">
              <a:solidFill>
                <a:srgbClr val="F5E9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200"/>
                </a:lnSpc>
              </a:pPr>
              <a:endParaRPr lang="ja-JP" altLang="en-US" dirty="0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473426" y="1227176"/>
              <a:ext cx="7044795" cy="485729"/>
            </a:xfrm>
            <a:prstGeom prst="rect">
              <a:avLst/>
            </a:prstGeom>
            <a:solidFill>
              <a:srgbClr val="CCFFFF">
                <a:alpha val="50196"/>
              </a:srgbClr>
            </a:solidFill>
            <a:ln w="9525">
              <a:solidFill>
                <a:srgbClr val="66FF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200"/>
                </a:lnSpc>
              </a:pPr>
              <a:endParaRPr lang="ja-JP" altLang="en-US" dirty="0"/>
            </a:p>
          </p:txBody>
        </p:sp>
        <p:cxnSp>
          <p:nvCxnSpPr>
            <p:cNvPr id="10" name="直線矢印コネクタ 9"/>
            <p:cNvCxnSpPr/>
            <p:nvPr/>
          </p:nvCxnSpPr>
          <p:spPr>
            <a:xfrm>
              <a:off x="663230" y="6506294"/>
              <a:ext cx="6896733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7559963" y="6389541"/>
              <a:ext cx="3903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kumimoji="1" lang="en-US" altLang="en-US" sz="1600" dirty="0"/>
                <a:t>H</a:t>
              </a:r>
              <a:endParaRPr kumimoji="1" lang="en-US" altLang="en-US" sz="1600" dirty="0"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467544" y="6423139"/>
              <a:ext cx="3903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kumimoji="1" lang="en-US" altLang="en-US" sz="1600" dirty="0"/>
                <a:t>L</a:t>
              </a:r>
              <a:endParaRPr kumimoji="1" lang="en-US" altLang="en-US" sz="1600" dirty="0"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cxnSp>
          <p:nvCxnSpPr>
            <p:cNvPr id="11" name="直線矢印コネクタ 10"/>
            <p:cNvCxnSpPr/>
            <p:nvPr/>
          </p:nvCxnSpPr>
          <p:spPr>
            <a:xfrm flipH="1" flipV="1">
              <a:off x="350421" y="1443325"/>
              <a:ext cx="1" cy="4865995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/>
          </p:nvSpPr>
          <p:spPr>
            <a:xfrm>
              <a:off x="107504" y="6309320"/>
              <a:ext cx="432048" cy="261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altLang="en-US" sz="1600" dirty="0"/>
                <a:t>W</a:t>
              </a: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83121" y="1237241"/>
              <a:ext cx="5551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altLang="en-US" sz="1600" dirty="0"/>
                <a:t>N</a:t>
              </a:r>
              <a:endParaRPr kumimoji="1" lang="en-US" altLang="en-US" sz="1600" dirty="0"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425034" y="1350212"/>
              <a:ext cx="70922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altLang="en-US" sz="1200" b="1" dirty="0"/>
                <a:t>Specific Skill (Option)</a:t>
              </a: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1835696" y="1842123"/>
              <a:ext cx="13740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altLang="en-US" sz="1400" b="1" dirty="0"/>
                <a:t>Technology</a:t>
              </a:r>
              <a:endParaRPr kumimoji="1" lang="en-US" altLang="en-US" sz="1400" b="1" dirty="0"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5206029" y="5005626"/>
              <a:ext cx="1540647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kumimoji="1" lang="en-US" altLang="en-US" sz="1400" b="1" dirty="0"/>
                <a:t>Methodology</a:t>
              </a:r>
              <a:endParaRPr kumimoji="1" lang="en-US" altLang="en-US" sz="1400" b="1" dirty="0"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425034" y="5877273"/>
              <a:ext cx="7093188" cy="2551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altLang="ja-JP" sz="1400" b="1" dirty="0"/>
                <a:t>IT Human Skill </a:t>
              </a: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305764" y="1814465"/>
              <a:ext cx="10231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kumimoji="1" lang="en-US" altLang="en-US" sz="1000" b="1" dirty="0"/>
                <a:t>Related Knowledge</a:t>
              </a:r>
              <a:endParaRPr kumimoji="1" lang="en-US" altLang="en-US" sz="1000" b="1" dirty="0"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 rot="10800000">
              <a:off x="661681" y="2276872"/>
              <a:ext cx="307777" cy="3497554"/>
            </a:xfrm>
            <a:prstGeom prst="rect">
              <a:avLst/>
            </a:prstGeom>
            <a:noFill/>
            <a:ln>
              <a:noFill/>
            </a:ln>
          </p:spPr>
          <p:txBody>
            <a:bodyPr vert="vert270" wrap="square" rtlCol="0">
              <a:spAutoFit/>
            </a:bodyPr>
            <a:lstStyle/>
            <a:p>
              <a:r>
                <a:rPr lang="en-US" altLang="ja-JP" sz="800" dirty="0">
                  <a:cs typeface="Arial" panose="020B0604020202020204" pitchFamily="34" charset="0"/>
                </a:rPr>
                <a:t>Business Industry/Corporate Activities/Regulation, Basis</a:t>
              </a:r>
              <a:r>
                <a:rPr lang="ja-JP" altLang="en-US" sz="800" dirty="0">
                  <a:cs typeface="Arial" panose="020B0604020202020204" pitchFamily="34" charset="0"/>
                </a:rPr>
                <a:t> </a:t>
              </a:r>
              <a:r>
                <a:rPr lang="en-US" altLang="ja-JP" sz="800" dirty="0">
                  <a:cs typeface="Arial" panose="020B0604020202020204" pitchFamily="34" charset="0"/>
                </a:rPr>
                <a:t>and Standard</a:t>
              </a:r>
              <a:endParaRPr lang="ja-JP" altLang="en-US" sz="800" dirty="0">
                <a:cs typeface="Arial" panose="020B0604020202020204" pitchFamily="34" charset="0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1962222" y="5915372"/>
              <a:ext cx="4255703" cy="393357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200"/>
                </a:lnSpc>
              </a:pPr>
              <a:endParaRPr kumimoji="1" lang="ja-JP" altLang="en-US" dirty="0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2044705" y="6093296"/>
              <a:ext cx="41655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altLang="en-US" sz="1100" dirty="0"/>
                <a:t>Creativity/Execution &amp; Practice/Communication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7596336" y="1786933"/>
              <a:ext cx="1433145" cy="429861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wrap="square" spcCol="144000">
              <a:spAutoFit/>
            </a:bodyPr>
            <a:lstStyle/>
            <a:p>
              <a:pPr marL="95250" indent="-95250">
                <a:lnSpc>
                  <a:spcPts val="600"/>
                </a:lnSpc>
              </a:pPr>
              <a:r>
                <a:rPr lang="en-US" altLang="en-US" sz="650" dirty="0"/>
                <a:t>• Information Technology Engineers Examination</a:t>
              </a:r>
              <a:br>
                <a:rPr sz="650" dirty="0"/>
              </a:br>
              <a:r>
                <a:rPr lang="en-US" altLang="en-US" sz="650" dirty="0"/>
                <a:t>Scope of Morning Examinations</a:t>
              </a:r>
              <a:br>
                <a:rPr sz="650" dirty="0"/>
              </a:br>
              <a:r>
                <a:rPr lang="en-US" altLang="en-US" sz="650" dirty="0"/>
                <a:t> (Knowledge Framework) </a:t>
              </a:r>
              <a:r>
                <a:rPr lang="en-US" altLang="ja-JP" sz="650" dirty="0"/>
                <a:t>(IPA)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ja-JP" sz="650" dirty="0">
                <a:ea typeface="メイリオ" pitchFamily="50" charset="-128"/>
                <a:cs typeface="メイリオ" panose="020B0604030504040204" pitchFamily="50" charset="-128"/>
              </a:endParaRPr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</a:t>
              </a:r>
              <a:r>
                <a:rPr lang="en-US" altLang="ja-JP" sz="650" dirty="0"/>
                <a:t>CCSF BOK (IPA)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ja-JP" sz="650" dirty="0"/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</a:t>
              </a:r>
              <a:r>
                <a:rPr lang="en-US" altLang="ja-JP" sz="650" dirty="0"/>
                <a:t>ITSS V3</a:t>
              </a:r>
              <a:r>
                <a:rPr lang="en-US" sz="650" dirty="0"/>
                <a:t> </a:t>
              </a:r>
              <a:r>
                <a:rPr lang="en-US" altLang="ja-JP" sz="650" dirty="0"/>
                <a:t>2011 (IPA)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ja-JP" sz="650" dirty="0">
                <a:ea typeface="メイリオ" pitchFamily="50" charset="-128"/>
                <a:cs typeface="メイリオ" panose="020B0604030504040204" pitchFamily="50" charset="-128"/>
              </a:endParaRPr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</a:t>
              </a:r>
              <a:r>
                <a:rPr lang="en-US" altLang="ja-JP" sz="650" dirty="0"/>
                <a:t>ITS (IPA)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ja-JP" sz="650" dirty="0">
                <a:ea typeface="メイリオ" pitchFamily="50" charset="-128"/>
                <a:cs typeface="メイリオ" panose="020B0604030504040204" pitchFamily="50" charset="-128"/>
              </a:endParaRPr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</a:t>
              </a:r>
              <a:r>
                <a:rPr lang="en-US" altLang="ja-JP" sz="650" dirty="0"/>
                <a:t>UISS Ver. 2.2 (IPA)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ja-JP" sz="650" dirty="0">
                <a:ea typeface="メイリオ" pitchFamily="50" charset="-128"/>
                <a:cs typeface="メイリオ" panose="020B0604030504040204" pitchFamily="50" charset="-128"/>
              </a:endParaRPr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</a:t>
              </a:r>
              <a:r>
                <a:rPr lang="en-US" altLang="ja-JP" sz="650" dirty="0"/>
                <a:t>ETSS 2008 (IPA)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ja-JP" sz="650" dirty="0">
                <a:ea typeface="メイリオ" pitchFamily="50" charset="-128"/>
                <a:cs typeface="メイリオ" panose="020B0604030504040204" pitchFamily="50" charset="-128"/>
              </a:endParaRPr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</a:t>
              </a:r>
              <a:r>
                <a:rPr lang="en-US" altLang="ja-JP" sz="650" dirty="0"/>
                <a:t>J07</a:t>
              </a:r>
              <a:r>
                <a:rPr lang="en-US" altLang="en-US" sz="650" dirty="0"/>
                <a:t> (Information Processing Society of Japan)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ja-JP" sz="650" dirty="0">
                <a:ea typeface="メイリオ" pitchFamily="50" charset="-128"/>
                <a:cs typeface="メイリオ" panose="020B0604030504040204" pitchFamily="50" charset="-128"/>
              </a:endParaRPr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</a:t>
              </a:r>
              <a:r>
                <a:rPr lang="en-US" altLang="ja-JP" sz="650" dirty="0"/>
                <a:t>BABOK </a:t>
              </a:r>
              <a:r>
                <a:rPr lang="en-US" altLang="en-US" sz="650" dirty="0"/>
                <a:t>Ver. 3.0 </a:t>
              </a:r>
              <a:r>
                <a:rPr lang="en-US" altLang="ja-JP" sz="650" dirty="0"/>
                <a:t>(IIBA)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ja-JP" sz="650" dirty="0">
                <a:ea typeface="メイリオ" pitchFamily="50" charset="-128"/>
                <a:cs typeface="メイリオ" panose="020B0604030504040204" pitchFamily="50" charset="-128"/>
              </a:endParaRPr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</a:t>
              </a:r>
              <a:r>
                <a:rPr lang="en-US" altLang="ja-JP" sz="650" dirty="0"/>
                <a:t>REBOK </a:t>
              </a:r>
              <a:r>
                <a:rPr lang="en-US" altLang="en-US" sz="650" dirty="0"/>
                <a:t>Ver. 1.0 </a:t>
              </a:r>
              <a:r>
                <a:rPr lang="en-US" altLang="ja-JP" sz="650" dirty="0"/>
                <a:t>(JISA)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ja-JP" sz="650" dirty="0">
                <a:ea typeface="メイリオ" pitchFamily="50" charset="-128"/>
                <a:cs typeface="メイリオ" panose="020B0604030504040204" pitchFamily="50" charset="-128"/>
              </a:endParaRPr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</a:t>
              </a:r>
              <a:r>
                <a:rPr lang="en-US" altLang="ja-JP" sz="650" dirty="0"/>
                <a:t>SABOK Ver.1.4(JISTA)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en-US" sz="650" dirty="0"/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</a:t>
              </a:r>
              <a:r>
                <a:rPr lang="en-US" altLang="ja-JP" sz="650" dirty="0"/>
                <a:t>SWEBOK Ver. 3.0 (IEEE/ACM)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ja-JP" sz="650" dirty="0">
                <a:ea typeface="メイリオ" pitchFamily="50" charset="-128"/>
                <a:cs typeface="メイリオ" panose="020B0604030504040204" pitchFamily="50" charset="-128"/>
              </a:endParaRPr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</a:t>
              </a:r>
              <a:r>
                <a:rPr lang="en-US" altLang="ja-JP" sz="650" dirty="0"/>
                <a:t>PMBOK </a:t>
              </a:r>
              <a:r>
                <a:rPr lang="en-US" altLang="en-US" sz="650" dirty="0"/>
                <a:t>Ver. 5.0 </a:t>
              </a:r>
              <a:r>
                <a:rPr lang="en-US" altLang="ja-JP" sz="650" dirty="0"/>
                <a:t>(PMI)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ja-JP" sz="650" dirty="0"/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</a:t>
              </a:r>
              <a:r>
                <a:rPr lang="en-US" altLang="ja-JP" sz="650" dirty="0"/>
                <a:t>PMBOK </a:t>
              </a:r>
              <a:r>
                <a:rPr lang="en-US" altLang="en-US" sz="650" dirty="0"/>
                <a:t>Ver. 5.0 SW Enhanced Version  </a:t>
              </a:r>
              <a:r>
                <a:rPr lang="en-US" altLang="ja-JP" sz="650" dirty="0"/>
                <a:t>(PMI)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ja-JP" sz="650" dirty="0">
                <a:ea typeface="メイリオ" pitchFamily="50" charset="-128"/>
                <a:cs typeface="メイリオ" panose="020B0604030504040204" pitchFamily="50" charset="-128"/>
              </a:endParaRPr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</a:t>
              </a:r>
              <a:r>
                <a:rPr lang="en-US" altLang="ja-JP" sz="650" dirty="0"/>
                <a:t>ITIL 2011 Edition (itSMF Japan)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ja-JP" sz="650" dirty="0"/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</a:t>
              </a:r>
              <a:r>
                <a:rPr lang="en-US" altLang="ja-JP" sz="650" dirty="0"/>
                <a:t>SQuBOK</a:t>
              </a:r>
              <a:r>
                <a:rPr lang="en-US" sz="650" dirty="0"/>
                <a:t> </a:t>
              </a:r>
              <a:r>
                <a:rPr lang="en-US" altLang="ja-JP" sz="650" dirty="0"/>
                <a:t>Ver. 2.0</a:t>
              </a:r>
            </a:p>
            <a:p>
              <a:pPr>
                <a:lnSpc>
                  <a:spcPts val="600"/>
                </a:lnSpc>
              </a:pPr>
              <a:r>
                <a:rPr lang="en-US" altLang="en-US" sz="650" dirty="0"/>
                <a:t>(Union of Japanese Scientists and Engineers)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ja-JP" sz="650" dirty="0">
                <a:ea typeface="メイリオ" pitchFamily="50" charset="-128"/>
                <a:cs typeface="メイリオ" panose="020B0604030504040204" pitchFamily="50" charset="-128"/>
              </a:endParaRPr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</a:t>
              </a:r>
              <a:r>
                <a:rPr lang="en-US" altLang="ja-JP" sz="650" dirty="0"/>
                <a:t>DMBOK </a:t>
              </a:r>
              <a:r>
                <a:rPr lang="en-US" altLang="en-US" sz="650" dirty="0"/>
                <a:t>Ver. 1.0 </a:t>
              </a:r>
              <a:r>
                <a:rPr lang="en-US" altLang="ja-JP" sz="650" dirty="0"/>
                <a:t>(DAMA)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ja-JP" sz="650" dirty="0">
                <a:ea typeface="メイリオ" pitchFamily="50" charset="-128"/>
                <a:cs typeface="メイリオ" panose="020B0604030504040204" pitchFamily="50" charset="-128"/>
              </a:endParaRPr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JGISP</a:t>
              </a:r>
              <a:r>
                <a:rPr lang="en-US" altLang="ja-JP" sz="650" dirty="0"/>
                <a:t> ((ISC)² Japan)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ja-JP" sz="650" dirty="0"/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</a:t>
              </a:r>
              <a:r>
                <a:rPr lang="en-US" altLang="ja-JP" sz="650" dirty="0" err="1"/>
                <a:t>SecBok</a:t>
              </a:r>
              <a:r>
                <a:rPr lang="en-US" altLang="ja-JP" sz="650" dirty="0"/>
                <a:t> (JNSA)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ja-JP" sz="650" dirty="0"/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(CAIS)BOK Ver.2.2(JASA)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en-US" sz="650" dirty="0"/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IT2017 (ACM / IEEE-CS)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en-US" sz="650" dirty="0"/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</a:t>
              </a:r>
              <a:r>
                <a:rPr lang="en-US" altLang="en-US" sz="650" dirty="0" err="1"/>
                <a:t>IoT</a:t>
              </a:r>
              <a:r>
                <a:rPr lang="en-US" altLang="en-US" sz="650" dirty="0"/>
                <a:t> technology text Ver.1 (MCPC)</a:t>
              </a:r>
            </a:p>
            <a:p>
              <a:pPr marL="92075" indent="-92075">
                <a:lnSpc>
                  <a:spcPts val="600"/>
                </a:lnSpc>
              </a:pPr>
              <a:endParaRPr lang="en-US" altLang="en-US" sz="650" dirty="0"/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• </a:t>
              </a:r>
              <a:r>
                <a:rPr lang="en-US" altLang="ja-JP" sz="650" dirty="0"/>
                <a:t>IT Certification Skill Map β</a:t>
              </a:r>
              <a:r>
                <a:rPr lang="ja-JP" altLang="en-US" sz="650" dirty="0"/>
                <a:t> </a:t>
              </a:r>
              <a:r>
                <a:rPr lang="en-US" altLang="ja-JP" sz="650" dirty="0"/>
                <a:t>Version</a:t>
              </a:r>
            </a:p>
            <a:p>
              <a:pPr marL="92075" indent="-92075">
                <a:lnSpc>
                  <a:spcPts val="600"/>
                </a:lnSpc>
              </a:pPr>
              <a:r>
                <a:rPr lang="en-US" altLang="en-US" sz="650" dirty="0"/>
                <a:t>    (</a:t>
              </a:r>
              <a:r>
                <a:rPr lang="en-US" altLang="ja-JP" sz="650" dirty="0" err="1"/>
                <a:t>IoT</a:t>
              </a:r>
              <a:r>
                <a:rPr lang="en-US" altLang="ja-JP" sz="650" dirty="0"/>
                <a:t> Exam Committee)</a:t>
              </a:r>
              <a:endParaRPr lang="en-US" altLang="en-US" sz="650" dirty="0"/>
            </a:p>
            <a:p>
              <a:pPr marL="92075" indent="-92075">
                <a:lnSpc>
                  <a:spcPts val="400"/>
                </a:lnSpc>
              </a:pPr>
              <a:endParaRPr lang="en-US" altLang="en-US" sz="650" dirty="0"/>
            </a:p>
            <a:p>
              <a:pPr marL="92075" indent="-92075">
                <a:lnSpc>
                  <a:spcPts val="600"/>
                </a:lnSpc>
              </a:pPr>
              <a:endParaRPr lang="en-US" altLang="ja-JP" sz="650" dirty="0"/>
            </a:p>
            <a:p>
              <a:pPr marL="92075" indent="-92075">
                <a:lnSpc>
                  <a:spcPts val="600"/>
                </a:lnSpc>
              </a:pPr>
              <a:endParaRPr lang="en-US" altLang="ja-JP" sz="650" dirty="0"/>
            </a:p>
          </p:txBody>
        </p:sp>
        <p:sp>
          <p:nvSpPr>
            <p:cNvPr id="104" name="左矢印 103"/>
            <p:cNvSpPr/>
            <p:nvPr/>
          </p:nvSpPr>
          <p:spPr>
            <a:xfrm>
              <a:off x="7323162" y="2780928"/>
              <a:ext cx="320319" cy="759499"/>
            </a:xfrm>
            <a:prstGeom prst="leftArrow">
              <a:avLst>
                <a:gd name="adj1" fmla="val 65049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200"/>
                </a:lnSpc>
              </a:pPr>
              <a:endParaRPr kumimoji="1" lang="ja-JP" altLang="en-US" dirty="0"/>
            </a:p>
          </p:txBody>
        </p:sp>
        <p:sp>
          <p:nvSpPr>
            <p:cNvPr id="2" name="正方形/長方形 1"/>
            <p:cNvSpPr/>
            <p:nvPr/>
          </p:nvSpPr>
          <p:spPr>
            <a:xfrm>
              <a:off x="1383120" y="5146370"/>
              <a:ext cx="4514521" cy="560381"/>
            </a:xfrm>
            <a:prstGeom prst="rect">
              <a:avLst/>
            </a:prstGeom>
            <a:noFill/>
            <a:ln w="63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200"/>
                </a:lnSpc>
              </a:pPr>
              <a:endParaRPr kumimoji="1" lang="ja-JP" altLang="en-US" dirty="0"/>
            </a:p>
          </p:txBody>
        </p:sp>
        <p:sp>
          <p:nvSpPr>
            <p:cNvPr id="109" name="テキスト ボックス 108"/>
            <p:cNvSpPr txBox="1"/>
            <p:nvPr/>
          </p:nvSpPr>
          <p:spPr>
            <a:xfrm>
              <a:off x="3209776" y="6495147"/>
              <a:ext cx="17942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altLang="ja-JP" sz="1000" b="1" dirty="0"/>
                <a:t>IT Orientation</a:t>
              </a:r>
            </a:p>
          </p:txBody>
        </p:sp>
        <p:sp>
          <p:nvSpPr>
            <p:cNvPr id="110" name="テキスト ボックス 109"/>
            <p:cNvSpPr txBox="1"/>
            <p:nvPr/>
          </p:nvSpPr>
          <p:spPr>
            <a:xfrm rot="10800000">
              <a:off x="28480" y="2942608"/>
              <a:ext cx="338554" cy="1152277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altLang="ja-JP" sz="1000" b="1" dirty="0"/>
                <a:t>Application Area</a:t>
              </a:r>
            </a:p>
          </p:txBody>
        </p:sp>
        <p:sp>
          <p:nvSpPr>
            <p:cNvPr id="100" name="テキスト ボックス 99"/>
            <p:cNvSpPr txBox="1"/>
            <p:nvPr/>
          </p:nvSpPr>
          <p:spPr>
            <a:xfrm>
              <a:off x="323528" y="692696"/>
              <a:ext cx="433062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kumimoji="1" lang="en-US" altLang="en-US" dirty="0"/>
                <a:t>■ </a:t>
              </a:r>
              <a:r>
                <a:rPr lang="en-US" altLang="en-US" dirty="0"/>
                <a:t>Skill Dictionary Chart </a:t>
              </a:r>
              <a:endParaRPr kumimoji="1" lang="en-US" altLang="en-US" dirty="0"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3209776" y="1859023"/>
              <a:ext cx="1204345" cy="872022"/>
            </a:xfrm>
            <a:prstGeom prst="rect">
              <a:avLst/>
            </a:prstGeom>
            <a:noFill/>
            <a:ln w="63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200"/>
                </a:lnSpc>
              </a:pPr>
              <a:endParaRPr lang="ja-JP" altLang="en-US" dirty="0"/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4570908" y="1936464"/>
              <a:ext cx="1512311" cy="253490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</a:pPr>
              <a:r>
                <a:rPr lang="en-US" altLang="en-US" sz="800" u="sng" dirty="0">
                  <a:solidFill>
                    <a:schemeClr val="tx1"/>
                  </a:solidFill>
                </a:rPr>
                <a:t>Maintenance and Operation</a:t>
              </a:r>
              <a:endParaRPr lang="en-US" altLang="en-US" sz="800" u="sng" dirty="0">
                <a:solidFill>
                  <a:schemeClr val="tx1"/>
                </a:solidFill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4561109" y="2166360"/>
              <a:ext cx="1764484" cy="1046616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41275" indent="-41275"/>
              <a:r>
                <a:rPr lang="ja-JP" altLang="en-US" sz="800" dirty="0">
                  <a:solidFill>
                    <a:schemeClr val="tx1"/>
                  </a:solidFill>
                </a:rPr>
                <a:t>･ </a:t>
              </a:r>
              <a:r>
                <a:rPr lang="en-US" altLang="ja-JP" sz="800" dirty="0">
                  <a:solidFill>
                    <a:schemeClr val="tx1"/>
                  </a:solidFill>
                </a:rPr>
                <a:t>IT Service Management</a:t>
              </a:r>
            </a:p>
            <a:p>
              <a:pPr marL="41275" indent="-41275"/>
              <a:r>
                <a:rPr lang="ja-JP" altLang="en-US" sz="800" dirty="0">
                  <a:solidFill>
                    <a:schemeClr val="tx1"/>
                  </a:solidFill>
                </a:rPr>
                <a:t>･ </a:t>
              </a:r>
              <a:r>
                <a:rPr lang="en-US" altLang="ja-JP" sz="800" dirty="0">
                  <a:solidFill>
                    <a:schemeClr val="tx1"/>
                  </a:solidFill>
                </a:rPr>
                <a:t>IT Service Operation</a:t>
              </a:r>
            </a:p>
            <a:p>
              <a:pPr marL="41275" indent="-41275"/>
              <a:r>
                <a:rPr lang="ja-JP" altLang="en-US" sz="800" dirty="0">
                  <a:solidFill>
                    <a:schemeClr val="tx1"/>
                  </a:solidFill>
                </a:rPr>
                <a:t>･ </a:t>
              </a:r>
              <a:r>
                <a:rPr lang="en-US" altLang="ja-JP" sz="800" dirty="0">
                  <a:solidFill>
                    <a:schemeClr val="tx1"/>
                  </a:solidFill>
                </a:rPr>
                <a:t>System Maintenance,</a:t>
              </a:r>
            </a:p>
            <a:p>
              <a:pPr marL="41275" indent="-41275"/>
              <a:r>
                <a:rPr lang="en-US" altLang="ja-JP" sz="800" dirty="0">
                  <a:solidFill>
                    <a:schemeClr val="tx1"/>
                  </a:solidFill>
                </a:rPr>
                <a:t>   Operation &amp; Evaluation</a:t>
              </a:r>
            </a:p>
            <a:p>
              <a:pPr marL="41275" indent="-41275"/>
              <a:r>
                <a:rPr lang="ja-JP" altLang="en-US" sz="800" dirty="0">
                  <a:solidFill>
                    <a:schemeClr val="tx1"/>
                  </a:solidFill>
                </a:rPr>
                <a:t>･ </a:t>
              </a:r>
              <a:r>
                <a:rPr lang="en-US" altLang="ja-JP" sz="800" dirty="0">
                  <a:solidFill>
                    <a:schemeClr val="tx1"/>
                  </a:solidFill>
                </a:rPr>
                <a:t>Failure Repair</a:t>
              </a:r>
            </a:p>
            <a:p>
              <a:pPr marL="41275" indent="-41275"/>
              <a:r>
                <a:rPr lang="ja-JP" altLang="en-US" sz="800" dirty="0">
                  <a:solidFill>
                    <a:schemeClr val="tx1"/>
                  </a:solidFill>
                </a:rPr>
                <a:t>･ </a:t>
              </a:r>
              <a:r>
                <a:rPr lang="en-US" altLang="ja-JP" sz="800" dirty="0">
                  <a:solidFill>
                    <a:schemeClr val="tx1"/>
                  </a:solidFill>
                </a:rPr>
                <a:t>Construction  Practices</a:t>
              </a:r>
            </a:p>
            <a:p>
              <a:pPr marL="41275" indent="-41275"/>
              <a:r>
                <a:rPr lang="ja-JP" altLang="en-US" sz="800" dirty="0">
                  <a:solidFill>
                    <a:schemeClr val="tx1"/>
                  </a:solidFill>
                </a:rPr>
                <a:t>･ </a:t>
              </a:r>
              <a:r>
                <a:rPr lang="en-US" altLang="ja-JP" sz="800" dirty="0">
                  <a:solidFill>
                    <a:schemeClr val="tx1"/>
                  </a:solidFill>
                </a:rPr>
                <a:t>Facility Design</a:t>
              </a:r>
            </a:p>
            <a:p>
              <a:pPr marL="41275" indent="-41275"/>
              <a:r>
                <a:rPr lang="ja-JP" altLang="en-US" sz="800" dirty="0">
                  <a:solidFill>
                    <a:schemeClr val="tx1"/>
                  </a:solidFill>
                </a:rPr>
                <a:t>･ </a:t>
              </a:r>
              <a:r>
                <a:rPr lang="en-US" altLang="ja-JP" sz="800" dirty="0">
                  <a:solidFill>
                    <a:schemeClr val="tx1"/>
                  </a:solidFill>
                </a:rPr>
                <a:t>Support Center Infrastructure</a:t>
              </a:r>
              <a:endParaRPr lang="ja-JP" alt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3419995" y="2684924"/>
              <a:ext cx="1173937" cy="166824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</a:pPr>
              <a:r>
                <a:rPr lang="en-US" altLang="en-US" sz="800" u="sng" dirty="0">
                  <a:solidFill>
                    <a:schemeClr val="tx1"/>
                  </a:solidFill>
                </a:rPr>
                <a:t>Development</a:t>
              </a:r>
              <a:endParaRPr lang="en-US" altLang="en-US" sz="800" u="sng" dirty="0">
                <a:solidFill>
                  <a:schemeClr val="tx1"/>
                </a:solidFill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3491137" y="2810601"/>
              <a:ext cx="1466304" cy="360040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altLang="en-US" sz="800" dirty="0">
                  <a:solidFill>
                    <a:schemeClr val="tx1"/>
                  </a:solidFill>
                </a:rPr>
                <a:t>･ System Architecting</a:t>
              </a:r>
            </a:p>
            <a:p>
              <a:r>
                <a:rPr lang="en-US" altLang="en-US" sz="800" dirty="0">
                  <a:solidFill>
                    <a:schemeClr val="tx1"/>
                  </a:solidFill>
                </a:rPr>
                <a:t>･ System Development  </a:t>
              </a:r>
              <a:br>
                <a:rPr lang="en-US" altLang="en-US" sz="800" dirty="0">
                  <a:solidFill>
                    <a:schemeClr val="tx1"/>
                  </a:solidFill>
                </a:rPr>
              </a:br>
              <a:r>
                <a:rPr lang="en-US" altLang="en-US" sz="800" dirty="0">
                  <a:solidFill>
                    <a:schemeClr val="tx1"/>
                  </a:solidFill>
                </a:rPr>
                <a:t>   Management</a:t>
              </a:r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4380101" y="3251258"/>
              <a:ext cx="1557061" cy="253490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</a:pPr>
              <a:r>
                <a:rPr lang="en-US" altLang="en-US" sz="800" u="sng" dirty="0">
                  <a:solidFill>
                    <a:schemeClr val="tx1"/>
                  </a:solidFill>
                </a:rPr>
                <a:t>NFR (Non</a:t>
              </a:r>
              <a:r>
                <a:rPr lang="en-US" altLang="ja-JP" sz="800" u="sng" dirty="0">
                  <a:solidFill>
                    <a:schemeClr val="tx1"/>
                  </a:solidFill>
                </a:rPr>
                <a:t>-</a:t>
              </a:r>
              <a:r>
                <a:rPr lang="en-US" altLang="en-US" sz="800" u="sng" dirty="0">
                  <a:solidFill>
                    <a:schemeClr val="tx1"/>
                  </a:solidFill>
                </a:rPr>
                <a:t>Functional Req.)</a:t>
              </a:r>
            </a:p>
          </p:txBody>
        </p:sp>
        <p:sp>
          <p:nvSpPr>
            <p:cNvPr id="182" name="正方形/長方形 181"/>
            <p:cNvSpPr/>
            <p:nvPr/>
          </p:nvSpPr>
          <p:spPr>
            <a:xfrm>
              <a:off x="4808082" y="3598111"/>
              <a:ext cx="1744502" cy="323942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1275" indent="-41275"/>
              <a:r>
                <a:rPr lang="en-US" altLang="en-US" sz="800" dirty="0">
                  <a:solidFill>
                    <a:schemeClr val="tx1"/>
                  </a:solidFill>
                </a:rPr>
                <a:t>･ NFR (Availability, Performance, Scalability, etc.)</a:t>
              </a:r>
            </a:p>
            <a:p>
              <a:pPr marL="41275" indent="-41275"/>
              <a:r>
                <a:rPr lang="en-US" altLang="en-US" sz="800" dirty="0">
                  <a:solidFill>
                    <a:schemeClr val="tx1"/>
                  </a:solidFill>
                </a:rPr>
                <a:t>･ Security</a:t>
              </a:r>
            </a:p>
            <a:p>
              <a:pPr marL="41275" indent="-41275"/>
              <a:r>
                <a:rPr lang="en-US" altLang="en-US" sz="800" dirty="0">
                  <a:solidFill>
                    <a:schemeClr val="tx1"/>
                  </a:solidFill>
                </a:rPr>
                <a:t>   (Basic, Construction, Utilization)</a:t>
              </a:r>
            </a:p>
            <a:p>
              <a:pPr marL="41275" indent="-41275"/>
              <a:r>
                <a:rPr lang="ja-JP" altLang="en-US" sz="800" dirty="0">
                  <a:solidFill>
                    <a:schemeClr val="tx1"/>
                  </a:solidFill>
                </a:rPr>
                <a:t>・ </a:t>
              </a:r>
              <a:r>
                <a:rPr lang="en-US" altLang="ja-JP" sz="800" dirty="0">
                  <a:solidFill>
                    <a:schemeClr val="tx1"/>
                  </a:solidFill>
                </a:rPr>
                <a:t>Safety (Analysis, Design)</a:t>
              </a:r>
              <a:endParaRPr lang="en-US" alt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5985570" y="1884076"/>
              <a:ext cx="1610599" cy="323530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altLang="en-US" sz="800" u="sng" dirty="0">
                  <a:solidFill>
                    <a:schemeClr val="tx1"/>
                  </a:solidFill>
                </a:rPr>
                <a:t>Embedded, Measurement, and Control</a:t>
              </a:r>
              <a:endParaRPr lang="en-US" altLang="en-US" sz="800" u="sng" dirty="0">
                <a:solidFill>
                  <a:schemeClr val="tx1"/>
                </a:solidFill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5976353" y="2162062"/>
              <a:ext cx="1653851" cy="871006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44450" indent="-44450"/>
              <a:r>
                <a:rPr lang="en-US" altLang="en-US" sz="800" dirty="0">
                  <a:solidFill>
                    <a:schemeClr val="tx1"/>
                  </a:solidFill>
                </a:rPr>
                <a:t>･ Embedded</a:t>
              </a:r>
            </a:p>
            <a:p>
              <a:pPr marL="44450" indent="-44450"/>
              <a:r>
                <a:rPr lang="en-US" altLang="en-US" sz="800" dirty="0">
                  <a:solidFill>
                    <a:schemeClr val="tx1"/>
                  </a:solidFill>
                </a:rPr>
                <a:t>   (Basic, Construction, Utilization)</a:t>
              </a:r>
            </a:p>
            <a:p>
              <a:pPr marL="44450" indent="-44450"/>
              <a:r>
                <a:rPr lang="en-US" altLang="en-US" sz="800" dirty="0">
                  <a:solidFill>
                    <a:schemeClr val="tx1"/>
                  </a:solidFill>
                </a:rPr>
                <a:t>･ Digital</a:t>
              </a:r>
            </a:p>
            <a:p>
              <a:pPr marL="44450" indent="-44450"/>
              <a:r>
                <a:rPr lang="en-US" altLang="en-US" sz="800" dirty="0">
                  <a:solidFill>
                    <a:schemeClr val="tx1"/>
                  </a:solidFill>
                </a:rPr>
                <a:t>･ Human Interface</a:t>
              </a:r>
            </a:p>
            <a:p>
              <a:pPr marL="44450" indent="-44450"/>
              <a:r>
                <a:rPr lang="en-US" altLang="en-US" sz="800" dirty="0">
                  <a:solidFill>
                    <a:schemeClr val="tx1"/>
                  </a:solidFill>
                </a:rPr>
                <a:t>･ Multimedia</a:t>
              </a:r>
            </a:p>
            <a:p>
              <a:pPr marL="44450" indent="-44450"/>
              <a:r>
                <a:rPr lang="en-US" altLang="en-US" sz="800" dirty="0">
                  <a:solidFill>
                    <a:schemeClr val="tx1"/>
                  </a:solidFill>
                </a:rPr>
                <a:t>･ Graphic</a:t>
              </a:r>
            </a:p>
            <a:p>
              <a:pPr marL="44450" indent="-44450"/>
              <a:r>
                <a:rPr lang="en-US" altLang="en-US" sz="800" dirty="0">
                  <a:solidFill>
                    <a:schemeClr val="tx1"/>
                  </a:solidFill>
                </a:rPr>
                <a:t>･ Measurement &amp; Control</a:t>
              </a:r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6289801" y="3238776"/>
              <a:ext cx="1332623" cy="265972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ts val="1200"/>
                </a:lnSpc>
              </a:pPr>
              <a:r>
                <a:rPr lang="en-US" altLang="en-US" sz="800" u="sng" dirty="0">
                  <a:solidFill>
                    <a:schemeClr val="tx1"/>
                  </a:solidFill>
                </a:rPr>
                <a:t>Common</a:t>
              </a:r>
              <a:endParaRPr lang="en-US" altLang="en-US" sz="800" u="sng" dirty="0">
                <a:solidFill>
                  <a:schemeClr val="tx1"/>
                </a:solidFill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6289801" y="3417488"/>
              <a:ext cx="1756521" cy="499333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ja-JP" altLang="en-US" sz="800" dirty="0">
                  <a:solidFill>
                    <a:schemeClr val="tx1"/>
                  </a:solidFill>
                </a:rPr>
                <a:t>･ </a:t>
              </a:r>
              <a:r>
                <a:rPr lang="en-US" altLang="ja-JP" sz="800" dirty="0">
                  <a:solidFill>
                    <a:schemeClr val="tx1"/>
                  </a:solidFill>
                </a:rPr>
                <a:t>IT Basic</a:t>
              </a:r>
            </a:p>
            <a:p>
              <a:r>
                <a:rPr lang="ja-JP" altLang="en-US" sz="800" dirty="0">
                  <a:solidFill>
                    <a:schemeClr val="tx1"/>
                  </a:solidFill>
                </a:rPr>
                <a:t>･ </a:t>
              </a:r>
              <a:r>
                <a:rPr lang="en-US" altLang="ja-JP" sz="800" dirty="0">
                  <a:solidFill>
                    <a:schemeClr val="tx1"/>
                  </a:solidFill>
                </a:rPr>
                <a:t>Knowledge Management</a:t>
              </a: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2756223" y="1944484"/>
              <a:ext cx="2051859" cy="264211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ts val="1200"/>
                </a:lnSpc>
              </a:pPr>
              <a:r>
                <a:rPr lang="en-US" altLang="en-US" sz="800" u="sng" dirty="0">
                  <a:solidFill>
                    <a:schemeClr val="tx1"/>
                  </a:solidFill>
                </a:rPr>
                <a:t>System (Basic, Construction, Utilization) </a:t>
              </a:r>
            </a:p>
          </p:txBody>
        </p:sp>
        <p:sp>
          <p:nvSpPr>
            <p:cNvPr id="190" name="正方形/長方形 189"/>
            <p:cNvSpPr/>
            <p:nvPr/>
          </p:nvSpPr>
          <p:spPr>
            <a:xfrm>
              <a:off x="3499994" y="2167045"/>
              <a:ext cx="849473" cy="434818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ja-JP" altLang="en-US" sz="800" dirty="0">
                  <a:solidFill>
                    <a:schemeClr val="tx1"/>
                  </a:solidFill>
                </a:rPr>
                <a:t>･ </a:t>
              </a:r>
              <a:r>
                <a:rPr lang="en-US" altLang="ja-JP" sz="800" dirty="0">
                  <a:solidFill>
                    <a:schemeClr val="tx1"/>
                  </a:solidFill>
                </a:rPr>
                <a:t>Web system </a:t>
              </a:r>
            </a:p>
            <a:p>
              <a:r>
                <a:rPr lang="ja-JP" altLang="en-US" sz="800" dirty="0">
                  <a:solidFill>
                    <a:schemeClr val="tx1"/>
                  </a:solidFill>
                </a:rPr>
                <a:t>･ </a:t>
              </a:r>
              <a:r>
                <a:rPr lang="en-US" altLang="ja-JP" sz="800" dirty="0">
                  <a:solidFill>
                    <a:schemeClr val="tx1"/>
                  </a:solidFill>
                </a:rPr>
                <a:t>Platform</a:t>
              </a:r>
            </a:p>
            <a:p>
              <a:r>
                <a:rPr lang="ja-JP" altLang="en-US" sz="800" dirty="0">
                  <a:solidFill>
                    <a:schemeClr val="tx1"/>
                  </a:solidFill>
                </a:rPr>
                <a:t>･ </a:t>
              </a:r>
              <a:r>
                <a:rPr lang="en-US" altLang="ja-JP" sz="800" dirty="0">
                  <a:solidFill>
                    <a:schemeClr val="tx1"/>
                  </a:solidFill>
                </a:rPr>
                <a:t>Network</a:t>
              </a:r>
            </a:p>
          </p:txBody>
        </p:sp>
        <p:sp>
          <p:nvSpPr>
            <p:cNvPr id="191" name="正方形/長方形 190"/>
            <p:cNvSpPr/>
            <p:nvPr/>
          </p:nvSpPr>
          <p:spPr>
            <a:xfrm>
              <a:off x="2971076" y="2102460"/>
              <a:ext cx="1174040" cy="673821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altLang="en-US" sz="800" dirty="0">
                  <a:solidFill>
                    <a:schemeClr val="tx1"/>
                  </a:solidFill>
                </a:rPr>
                <a:t>･ Software</a:t>
              </a:r>
            </a:p>
            <a:p>
              <a:r>
                <a:rPr lang="en-US" altLang="en-US" sz="800" dirty="0">
                  <a:solidFill>
                    <a:schemeClr val="tx1"/>
                  </a:solidFill>
                </a:rPr>
                <a:t>･ Database</a:t>
              </a:r>
            </a:p>
            <a:p>
              <a:r>
                <a:rPr lang="en-US" altLang="en-US" sz="800" dirty="0">
                  <a:solidFill>
                    <a:schemeClr val="tx1"/>
                  </a:solidFill>
                </a:rPr>
                <a:t>･ Hardware </a:t>
              </a:r>
            </a:p>
            <a:p>
              <a:r>
                <a:rPr lang="en-US" altLang="en-US" sz="800" dirty="0">
                  <a:solidFill>
                    <a:schemeClr val="tx1"/>
                  </a:solidFill>
                </a:rPr>
                <a:t>･ </a:t>
              </a:r>
              <a:r>
                <a:rPr lang="en-US" altLang="ja-JP" sz="800" dirty="0">
                  <a:solidFill>
                    <a:schemeClr val="tx1"/>
                  </a:solidFill>
                </a:rPr>
                <a:t>Cloud Computing</a:t>
              </a:r>
            </a:p>
            <a:p>
              <a:r>
                <a:rPr lang="ja-JP" altLang="en-US" sz="800" dirty="0">
                  <a:solidFill>
                    <a:schemeClr val="tx1"/>
                  </a:solidFill>
                </a:rPr>
                <a:t>・ </a:t>
              </a:r>
              <a:r>
                <a:rPr lang="en-US" altLang="ja-JP" sz="800" dirty="0">
                  <a:solidFill>
                    <a:schemeClr val="tx1"/>
                  </a:solidFill>
                </a:rPr>
                <a:t>IoT</a:t>
              </a:r>
              <a:endParaRPr lang="en-US" altLang="en-US" sz="800" dirty="0">
                <a:solidFill>
                  <a:schemeClr val="tx1"/>
                </a:solidFill>
              </a:endParaRPr>
            </a:p>
            <a:p>
              <a:endParaRPr lang="en-US" alt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1328885" y="2204864"/>
              <a:ext cx="1378421" cy="859008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>
                <a:lnSpc>
                  <a:spcPts val="1200"/>
                </a:lnSpc>
              </a:pPr>
              <a:r>
                <a:rPr lang="en-US" altLang="en-US" sz="800" u="sng" dirty="0">
                  <a:solidFill>
                    <a:schemeClr val="tx1"/>
                  </a:solidFill>
                </a:rPr>
                <a:t>Strategy</a:t>
              </a:r>
              <a:endParaRPr lang="en-US" altLang="en-US" sz="800" u="sng" dirty="0">
                <a:solidFill>
                  <a:schemeClr val="tx1"/>
                </a:solidFill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1383120" y="3568861"/>
              <a:ext cx="2798125" cy="414318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>
                <a:lnSpc>
                  <a:spcPts val="1200"/>
                </a:lnSpc>
              </a:pPr>
              <a:r>
                <a:rPr lang="en-US" altLang="en-US" sz="800" u="sng" dirty="0">
                  <a:solidFill>
                    <a:schemeClr val="tx1"/>
                  </a:solidFill>
                </a:rPr>
                <a:t>Planning</a:t>
              </a:r>
              <a:endParaRPr lang="en-US" altLang="en-US" sz="800" u="sng" dirty="0">
                <a:solidFill>
                  <a:schemeClr val="tx1"/>
                </a:solidFill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2" name="テキスト ボックス 81"/>
            <p:cNvSpPr txBox="1"/>
            <p:nvPr/>
          </p:nvSpPr>
          <p:spPr>
            <a:xfrm>
              <a:off x="1351761" y="3738228"/>
              <a:ext cx="14542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>
                <a:defRPr sz="70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en-US" sz="800" dirty="0">
                  <a:latin typeface="+mn-lt"/>
                </a:rPr>
                <a:t>･ System Planning　</a:t>
              </a:r>
            </a:p>
            <a:p>
              <a:r>
                <a:rPr lang="en-US" altLang="en-US" sz="800" dirty="0">
                  <a:latin typeface="+mn-lt"/>
                </a:rPr>
                <a:t>･ Sales Administration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1383864" y="3999316"/>
              <a:ext cx="3465909" cy="586631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>
                <a:lnSpc>
                  <a:spcPts val="1200"/>
                </a:lnSpc>
              </a:pPr>
              <a:r>
                <a:rPr lang="en-US" altLang="en-US" sz="800" u="sng" dirty="0">
                  <a:solidFill>
                    <a:schemeClr val="tx1"/>
                  </a:solidFill>
                </a:rPr>
                <a:t>Implementation</a:t>
              </a:r>
              <a:endParaRPr lang="en-US" altLang="en-US" sz="800" u="sng" dirty="0">
                <a:solidFill>
                  <a:schemeClr val="tx1"/>
                </a:solidFill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1383864" y="4683631"/>
              <a:ext cx="3897957" cy="445106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>
                <a:lnSpc>
                  <a:spcPts val="1200"/>
                </a:lnSpc>
              </a:pPr>
              <a:r>
                <a:rPr lang="en-US" altLang="en-US" sz="800" u="sng" dirty="0">
                  <a:solidFill>
                    <a:schemeClr val="tx1"/>
                  </a:solidFill>
                </a:rPr>
                <a:t>Utilization</a:t>
              </a:r>
              <a:endParaRPr lang="en-US" altLang="en-US" sz="800" u="sng" dirty="0">
                <a:solidFill>
                  <a:schemeClr val="tx1"/>
                </a:solidFill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5" name="テキスト ボックス 84"/>
            <p:cNvSpPr txBox="1"/>
            <p:nvPr/>
          </p:nvSpPr>
          <p:spPr>
            <a:xfrm>
              <a:off x="1333245" y="4164606"/>
              <a:ext cx="18615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>
                <a:defRPr sz="70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en-US" sz="800" dirty="0">
                  <a:latin typeface="+mn-lt"/>
                </a:rPr>
                <a:t>･ Architecture design　　　　　　　</a:t>
              </a:r>
            </a:p>
            <a:p>
              <a:r>
                <a:rPr lang="en-US" altLang="en-US" sz="800" dirty="0">
                  <a:latin typeface="+mn-lt"/>
                </a:rPr>
                <a:t>･ Software Engineering</a:t>
              </a:r>
            </a:p>
            <a:p>
              <a:r>
                <a:rPr lang="en-US" altLang="en-US" sz="800" dirty="0">
                  <a:latin typeface="+mn-lt"/>
                </a:rPr>
                <a:t>･ Customer Service</a:t>
              </a:r>
            </a:p>
            <a:p>
              <a:r>
                <a:rPr lang="en-US" altLang="en-US" sz="800" dirty="0">
                  <a:latin typeface="+mn-lt"/>
                </a:rPr>
                <a:t>･ Application Package Utilization</a:t>
              </a:r>
            </a:p>
          </p:txBody>
        </p:sp>
        <p:sp>
          <p:nvSpPr>
            <p:cNvPr id="86" name="テキスト ボックス 85"/>
            <p:cNvSpPr txBox="1"/>
            <p:nvPr/>
          </p:nvSpPr>
          <p:spPr>
            <a:xfrm>
              <a:off x="2804428" y="4164492"/>
              <a:ext cx="17634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>
                <a:defRPr sz="70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en-US" sz="800" dirty="0">
                  <a:latin typeface="+mn-lt"/>
                </a:rPr>
                <a:t>･ Data Mining</a:t>
              </a:r>
            </a:p>
            <a:p>
              <a:r>
                <a:rPr lang="en-US" altLang="en-US" sz="800" dirty="0">
                  <a:latin typeface="+mn-lt"/>
                </a:rPr>
                <a:t>･ Estimation</a:t>
              </a:r>
            </a:p>
            <a:p>
              <a:r>
                <a:rPr lang="en-US" altLang="en-US" sz="800" dirty="0">
                  <a:latin typeface="+mn-lt"/>
                </a:rPr>
                <a:t>･ Project Management</a:t>
              </a:r>
            </a:p>
          </p:txBody>
        </p:sp>
        <p:sp>
          <p:nvSpPr>
            <p:cNvPr id="87" name="テキスト ボックス 86"/>
            <p:cNvSpPr txBox="1"/>
            <p:nvPr/>
          </p:nvSpPr>
          <p:spPr>
            <a:xfrm>
              <a:off x="2815172" y="3738228"/>
              <a:ext cx="1527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>
                <a:defRPr sz="70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en-US" sz="800" dirty="0"/>
                <a:t>･ </a:t>
              </a:r>
              <a:r>
                <a:rPr lang="en-US" altLang="en-US" sz="800" dirty="0">
                  <a:latin typeface="+mn-lt"/>
                </a:rPr>
                <a:t>Requirement Analysis</a:t>
              </a:r>
              <a:endParaRPr lang="en-US" altLang="ja-JP" sz="800" dirty="0">
                <a:latin typeface="+mn-lt"/>
              </a:endParaRPr>
            </a:p>
            <a:p>
              <a:pPr marL="41275" indent="-41275"/>
              <a:r>
                <a:rPr lang="en-US" altLang="en-US" sz="800" dirty="0">
                  <a:latin typeface="+mn-lt"/>
                </a:rPr>
                <a:t>･ NFR Design</a:t>
              </a:r>
            </a:p>
          </p:txBody>
        </p:sp>
        <p:sp>
          <p:nvSpPr>
            <p:cNvPr id="88" name="テキスト ボックス 87"/>
            <p:cNvSpPr txBox="1"/>
            <p:nvPr/>
          </p:nvSpPr>
          <p:spPr>
            <a:xfrm>
              <a:off x="1350686" y="4845832"/>
              <a:ext cx="15651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>
                <a:defRPr sz="70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en-US" sz="800" dirty="0">
                  <a:latin typeface="+mn-lt"/>
                </a:rPr>
                <a:t>･ Service Management</a:t>
              </a:r>
            </a:p>
            <a:p>
              <a:r>
                <a:rPr lang="en-US" altLang="en-US" sz="800" dirty="0">
                  <a:latin typeface="+mn-lt"/>
                </a:rPr>
                <a:t>･ Design &amp; Transition of service</a:t>
              </a:r>
            </a:p>
          </p:txBody>
        </p:sp>
        <p:sp>
          <p:nvSpPr>
            <p:cNvPr id="89" name="テキスト ボックス 88"/>
            <p:cNvSpPr txBox="1"/>
            <p:nvPr/>
          </p:nvSpPr>
          <p:spPr>
            <a:xfrm>
              <a:off x="2805377" y="4845832"/>
              <a:ext cx="17425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>
                <a:defRPr sz="60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en-US" sz="800" dirty="0">
                  <a:latin typeface="+mn-lt"/>
                </a:rPr>
                <a:t>･ Service Management Process</a:t>
              </a:r>
            </a:p>
            <a:p>
              <a:r>
                <a:rPr lang="en-US" altLang="en-US" sz="800" dirty="0">
                  <a:latin typeface="+mn-lt"/>
                </a:rPr>
                <a:t>･ Operation of Services</a:t>
              </a: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1383864" y="5123364"/>
              <a:ext cx="4320479" cy="531806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>
                <a:lnSpc>
                  <a:spcPts val="1200"/>
                </a:lnSpc>
              </a:pPr>
              <a:r>
                <a:rPr kumimoji="1" lang="en-US" altLang="en-US" sz="800" u="sng" dirty="0">
                  <a:solidFill>
                    <a:schemeClr val="tx1"/>
                  </a:solidFill>
                </a:rPr>
                <a:t>Support</a:t>
              </a:r>
              <a:endParaRPr kumimoji="1" lang="en-US" altLang="en-US" sz="800" u="sng" dirty="0">
                <a:solidFill>
                  <a:schemeClr val="tx1"/>
                </a:solidFill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92" name="テキスト ボックス 91"/>
            <p:cNvSpPr txBox="1"/>
            <p:nvPr/>
          </p:nvSpPr>
          <p:spPr>
            <a:xfrm>
              <a:off x="1348574" y="5290415"/>
              <a:ext cx="12058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>
                <a:defRPr sz="60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en-US" sz="800" dirty="0">
                  <a:latin typeface="+mn-lt"/>
                </a:rPr>
                <a:t>･ Quality Management</a:t>
              </a:r>
            </a:p>
            <a:p>
              <a:r>
                <a:rPr lang="en-US" altLang="en-US" sz="800" dirty="0">
                  <a:latin typeface="+mn-lt"/>
                </a:rPr>
                <a:t>･ Risk Management</a:t>
              </a:r>
            </a:p>
            <a:p>
              <a:r>
                <a:rPr lang="en-US" altLang="en-US" sz="800" dirty="0">
                  <a:latin typeface="+mn-lt"/>
                </a:rPr>
                <a:t>･ IT Governance</a:t>
              </a:r>
            </a:p>
          </p:txBody>
        </p:sp>
        <p:sp>
          <p:nvSpPr>
            <p:cNvPr id="93" name="テキスト ボックス 92"/>
            <p:cNvSpPr txBox="1"/>
            <p:nvPr/>
          </p:nvSpPr>
          <p:spPr>
            <a:xfrm>
              <a:off x="2814153" y="5290415"/>
              <a:ext cx="15495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en-US" sz="800" dirty="0"/>
                <a:t>･ Asset Management</a:t>
              </a:r>
            </a:p>
            <a:p>
              <a:r>
                <a:rPr lang="en-US" altLang="en-US" sz="800" dirty="0"/>
                <a:t>･ Facility Management</a:t>
              </a:r>
            </a:p>
            <a:p>
              <a:r>
                <a:rPr lang="en-US" altLang="en-US" sz="800" dirty="0"/>
                <a:t>･ BCP</a:t>
              </a:r>
            </a:p>
          </p:txBody>
        </p:sp>
        <p:sp>
          <p:nvSpPr>
            <p:cNvPr id="94" name="テキスト ボックス 93"/>
            <p:cNvSpPr txBox="1"/>
            <p:nvPr/>
          </p:nvSpPr>
          <p:spPr>
            <a:xfrm>
              <a:off x="3945133" y="5292497"/>
              <a:ext cx="28591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>
                <a:defRPr sz="60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en-US" sz="800" dirty="0">
                  <a:latin typeface="+mn-lt"/>
                </a:rPr>
                <a:t>･ System Audit</a:t>
              </a:r>
              <a:r>
                <a:rPr lang="ja-JP" altLang="en-US" sz="800" dirty="0">
                  <a:latin typeface="+mn-lt"/>
                </a:rPr>
                <a:t>　</a:t>
              </a:r>
              <a:r>
                <a:rPr lang="en-US" altLang="en-US" sz="800" dirty="0"/>
                <a:t> </a:t>
              </a:r>
              <a:r>
                <a:rPr lang="ja-JP" altLang="en-US" sz="800" dirty="0"/>
                <a:t>　　　   </a:t>
              </a:r>
              <a:r>
                <a:rPr lang="en-US" altLang="en-US" sz="800" dirty="0"/>
                <a:t>･ </a:t>
              </a:r>
              <a:r>
                <a:rPr lang="en-US" altLang="en-US" sz="800" dirty="0">
                  <a:latin typeface="+mn-lt"/>
                </a:rPr>
                <a:t>Information Security</a:t>
              </a:r>
              <a:r>
                <a:rPr lang="ja-JP" altLang="en-US" sz="800" dirty="0">
                  <a:latin typeface="+mn-lt"/>
                </a:rPr>
                <a:t>　</a:t>
              </a:r>
              <a:endParaRPr lang="en-US" altLang="en-US" sz="800" dirty="0">
                <a:latin typeface="+mn-lt"/>
              </a:endParaRPr>
            </a:p>
            <a:p>
              <a:r>
                <a:rPr lang="en-US" altLang="en-US" sz="800" dirty="0">
                  <a:latin typeface="+mn-lt"/>
                </a:rPr>
                <a:t>･ Standardization &amp; Reuse   </a:t>
              </a:r>
              <a:r>
                <a:rPr lang="en-US" altLang="en-US" sz="800" dirty="0"/>
                <a:t>･ </a:t>
              </a:r>
              <a:r>
                <a:rPr lang="en-US" altLang="en-US" sz="800" dirty="0">
                  <a:latin typeface="+mn-lt"/>
                </a:rPr>
                <a:t>Change Management</a:t>
              </a:r>
            </a:p>
            <a:p>
              <a:r>
                <a:rPr lang="en-US" altLang="en-US" sz="800" dirty="0">
                  <a:latin typeface="+mn-lt"/>
                </a:rPr>
                <a:t>･ HR Development, Education &amp; Training</a:t>
              </a:r>
            </a:p>
          </p:txBody>
        </p:sp>
        <p:sp>
          <p:nvSpPr>
            <p:cNvPr id="96" name="テキスト ボックス 95"/>
            <p:cNvSpPr txBox="1"/>
            <p:nvPr/>
          </p:nvSpPr>
          <p:spPr>
            <a:xfrm>
              <a:off x="1331640" y="2420888"/>
              <a:ext cx="2160240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38100" indent="-38100"/>
              <a:r>
                <a:rPr lang="en-US" altLang="en-US" sz="800" dirty="0"/>
                <a:t>･Market Opportunity, </a:t>
              </a:r>
            </a:p>
            <a:p>
              <a:pPr marL="38100" indent="-38100"/>
              <a:r>
                <a:rPr lang="en-US" altLang="en-US" sz="800" dirty="0"/>
                <a:t>  Evaluation &amp; Selection</a:t>
              </a:r>
            </a:p>
            <a:p>
              <a:pPr marL="38100" indent="-38100"/>
              <a:r>
                <a:rPr lang="en-US" altLang="en-US" sz="800" dirty="0"/>
                <a:t>･ Marketing</a:t>
              </a:r>
            </a:p>
            <a:p>
              <a:pPr marL="38100" indent="-38100"/>
              <a:r>
                <a:rPr lang="en-US" altLang="en-US" sz="800" dirty="0"/>
                <a:t>･ Product &amp; Service Strategy</a:t>
              </a:r>
            </a:p>
            <a:p>
              <a:pPr marL="38100" indent="-38100"/>
              <a:r>
                <a:rPr lang="en-US" altLang="en-US" sz="800" dirty="0"/>
                <a:t>･ Selling Strategy</a:t>
              </a:r>
            </a:p>
            <a:p>
              <a:pPr marL="38100" indent="-38100"/>
              <a:r>
                <a:rPr lang="en-US" altLang="en-US" sz="800" dirty="0"/>
                <a:t>･ Product &amp; Service Development  Strategy</a:t>
              </a:r>
            </a:p>
            <a:p>
              <a:pPr marL="38100" indent="-38100"/>
              <a:r>
                <a:rPr lang="en-US" altLang="en-US" sz="800" dirty="0"/>
                <a:t>･ System Strategy Planning </a:t>
              </a:r>
            </a:p>
            <a:p>
              <a:pPr marL="38100" indent="-38100"/>
              <a:r>
                <a:rPr lang="en-US" altLang="en-US" sz="800" dirty="0"/>
                <a:t>･ Consulting</a:t>
              </a:r>
            </a:p>
            <a:p>
              <a:pPr marL="38100" indent="-38100"/>
              <a:r>
                <a:rPr lang="en-US" altLang="en-US" sz="800" dirty="0"/>
                <a:t>･ Business Trend Understanding</a:t>
              </a: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7596336" y="1227177"/>
              <a:ext cx="1433145" cy="4736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200"/>
                </a:lnSpc>
              </a:pPr>
              <a:endParaRPr kumimoji="1" lang="ja-JP" altLang="en-US" dirty="0"/>
            </a:p>
          </p:txBody>
        </p:sp>
        <p:sp>
          <p:nvSpPr>
            <p:cNvPr id="103" name="テキスト ボックス 102"/>
            <p:cNvSpPr txBox="1"/>
            <p:nvPr/>
          </p:nvSpPr>
          <p:spPr>
            <a:xfrm>
              <a:off x="7668345" y="1255725"/>
              <a:ext cx="1337432" cy="24622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kumimoji="1" lang="en-US" altLang="en-US" sz="1000" dirty="0"/>
                <a:t>Source of Reference</a:t>
              </a:r>
              <a:endParaRPr kumimoji="1" lang="en-US" altLang="en-US" sz="1000" dirty="0"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7668344" y="1454587"/>
              <a:ext cx="1331640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altLang="en-US" sz="800" dirty="0"/>
                <a:t>　Name (Publishing Body)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62859" y="1067858"/>
              <a:ext cx="9018282" cy="574551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200"/>
                </a:lnSpc>
              </a:pPr>
              <a:endParaRPr kumimoji="1" lang="ja-JP" altLang="en-US" dirty="0"/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3096326" y="6555019"/>
            <a:ext cx="28888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/>
              <a:t>Copyright </a:t>
            </a:r>
            <a:r>
              <a:rPr lang="en-US" altLang="ja-JP" sz="1050"/>
              <a:t>© 2018 </a:t>
            </a:r>
            <a:r>
              <a:rPr lang="en-US" altLang="ja-JP" sz="1050" dirty="0"/>
              <a:t>IPA All Rights Reserved.</a:t>
            </a:r>
            <a:endParaRPr kumimoji="1" lang="ja-JP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60554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</Words>
  <Application>Microsoft Office PowerPoint</Application>
  <PresentationFormat>画面に合わせる (4:3)</PresentationFormat>
  <Paragraphs>139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メイリオ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2014-10-01T04:39:37Z</dcterms:created>
  <dcterms:modified xsi:type="dcterms:W3CDTF">2018-07-26T07:01:02Z</dcterms:modified>
</cp:coreProperties>
</file>