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906000" cy="6858000" type="A4"/>
  <p:notesSz cx="6807200" cy="9939338"/>
  <p:defaultTextStyle>
    <a:defPPr>
      <a:defRPr lang="ja-JP"/>
    </a:defPPr>
    <a:lvl1pPr marL="0" algn="l" defTabSz="95770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78850" algn="l" defTabSz="95770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57700" algn="l" defTabSz="95770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36551" algn="l" defTabSz="95770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15402" algn="l" defTabSz="95770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394252" algn="l" defTabSz="95770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73102" algn="l" defTabSz="95770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51952" algn="l" defTabSz="95770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30803" algn="l" defTabSz="957700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1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E6E"/>
    <a:srgbClr val="FFAFAF"/>
    <a:srgbClr val="B4D287"/>
    <a:srgbClr val="BEA5FF"/>
    <a:srgbClr val="DCCDFF"/>
    <a:srgbClr val="CDB9FF"/>
    <a:srgbClr val="CCCCFF"/>
    <a:srgbClr val="BED796"/>
    <a:srgbClr val="D7E6BE"/>
    <a:srgbClr val="FF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52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1800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1962" y="-102"/>
      </p:cViewPr>
      <p:guideLst>
        <p:guide orient="horz" pos="3131"/>
        <p:guide pos="2145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0317" cy="497285"/>
          </a:xfrm>
          <a:prstGeom prst="rect">
            <a:avLst/>
          </a:prstGeom>
        </p:spPr>
        <p:txBody>
          <a:bodyPr vert="horz" lIns="91542" tIns="45771" rIns="91542" bIns="45771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94" y="1"/>
            <a:ext cx="2950317" cy="497285"/>
          </a:xfrm>
          <a:prstGeom prst="rect">
            <a:avLst/>
          </a:prstGeom>
        </p:spPr>
        <p:txBody>
          <a:bodyPr vert="horz" lIns="91542" tIns="45771" rIns="91542" bIns="45771" rtlCol="0"/>
          <a:lstStyle>
            <a:lvl1pPr algn="r">
              <a:defRPr sz="1200"/>
            </a:lvl1pPr>
          </a:lstStyle>
          <a:p>
            <a:fld id="{9B3C3C83-020A-45B8-8394-6F7B317CABD1}" type="datetimeFigureOut">
              <a:rPr kumimoji="1" lang="ja-JP" altLang="en-US" smtClean="0"/>
              <a:t>2018/7/26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4538"/>
            <a:ext cx="538162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42" tIns="45771" rIns="91542" bIns="457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822"/>
            <a:ext cx="5445760" cy="4472385"/>
          </a:xfrm>
          <a:prstGeom prst="rect">
            <a:avLst/>
          </a:prstGeom>
        </p:spPr>
        <p:txBody>
          <a:bodyPr vert="horz" lIns="91542" tIns="45771" rIns="91542" bIns="457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465"/>
            <a:ext cx="2950317" cy="497285"/>
          </a:xfrm>
          <a:prstGeom prst="rect">
            <a:avLst/>
          </a:prstGeom>
        </p:spPr>
        <p:txBody>
          <a:bodyPr vert="horz" lIns="91542" tIns="45771" rIns="91542" bIns="45771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94" y="9440465"/>
            <a:ext cx="2950317" cy="497285"/>
          </a:xfrm>
          <a:prstGeom prst="rect">
            <a:avLst/>
          </a:prstGeom>
        </p:spPr>
        <p:txBody>
          <a:bodyPr vert="horz" lIns="91542" tIns="45771" rIns="91542" bIns="45771" rtlCol="0" anchor="b"/>
          <a:lstStyle>
            <a:lvl1pPr algn="r">
              <a:defRPr sz="1200"/>
            </a:lvl1pPr>
          </a:lstStyle>
          <a:p>
            <a:fld id="{D09A45F3-44D6-4DAC-8CD1-74113C54A77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5402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A45F3-44D6-4DAC-8CD1-74113C54A779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3270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3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DC0D-E8FD-432A-90A1-A1FBB647C5E2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DF40-3D3D-44A5-B258-9856372B1D9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DC0D-E8FD-432A-90A1-A1FBB647C5E2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DF40-3D3D-44A5-B258-9856372B1D9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055626" y="384175"/>
            <a:ext cx="3119702" cy="8193088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93076" y="384175"/>
            <a:ext cx="9197446" cy="8193088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DC0D-E8FD-432A-90A1-A1FBB647C5E2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DF40-3D3D-44A5-B258-9856372B1D9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DC0D-E8FD-432A-90A1-A1FBB647C5E2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DF40-3D3D-44A5-B258-9856372B1D9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7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5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3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17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396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27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15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03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DC0D-E8FD-432A-90A1-A1FBB647C5E2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DF40-3D3D-44A5-B258-9856372B1D9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93078" y="2239963"/>
            <a:ext cx="6158574" cy="633730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016751" y="2239963"/>
            <a:ext cx="6158574" cy="633730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DC0D-E8FD-432A-90A1-A1FBB647C5E2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DF40-3D3D-44A5-B258-9856372B1D9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93" indent="0">
              <a:buNone/>
              <a:defRPr sz="2100" b="1"/>
            </a:lvl2pPr>
            <a:lvl3pPr marL="957585" indent="0">
              <a:buNone/>
              <a:defRPr sz="1900" b="1"/>
            </a:lvl3pPr>
            <a:lvl4pPr marL="1436378" indent="0">
              <a:buNone/>
              <a:defRPr sz="1600" b="1"/>
            </a:lvl4pPr>
            <a:lvl5pPr marL="1915171" indent="0">
              <a:buNone/>
              <a:defRPr sz="1600" b="1"/>
            </a:lvl5pPr>
            <a:lvl6pPr marL="2393964" indent="0">
              <a:buNone/>
              <a:defRPr sz="1600" b="1"/>
            </a:lvl6pPr>
            <a:lvl7pPr marL="2872758" indent="0">
              <a:buNone/>
              <a:defRPr sz="1600" b="1"/>
            </a:lvl7pPr>
            <a:lvl8pPr marL="3351551" indent="0">
              <a:buNone/>
              <a:defRPr sz="1600" b="1"/>
            </a:lvl8pPr>
            <a:lvl9pPr marL="3830343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4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93" indent="0">
              <a:buNone/>
              <a:defRPr sz="2100" b="1"/>
            </a:lvl2pPr>
            <a:lvl3pPr marL="957585" indent="0">
              <a:buNone/>
              <a:defRPr sz="1900" b="1"/>
            </a:lvl3pPr>
            <a:lvl4pPr marL="1436378" indent="0">
              <a:buNone/>
              <a:defRPr sz="1600" b="1"/>
            </a:lvl4pPr>
            <a:lvl5pPr marL="1915171" indent="0">
              <a:buNone/>
              <a:defRPr sz="1600" b="1"/>
            </a:lvl5pPr>
            <a:lvl6pPr marL="2393964" indent="0">
              <a:buNone/>
              <a:defRPr sz="1600" b="1"/>
            </a:lvl6pPr>
            <a:lvl7pPr marL="2872758" indent="0">
              <a:buNone/>
              <a:defRPr sz="1600" b="1"/>
            </a:lvl7pPr>
            <a:lvl8pPr marL="3351551" indent="0">
              <a:buNone/>
              <a:defRPr sz="1600" b="1"/>
            </a:lvl8pPr>
            <a:lvl9pPr marL="3830343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DC0D-E8FD-432A-90A1-A1FBB647C5E2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DF40-3D3D-44A5-B258-9856372B1D9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DC0D-E8FD-432A-90A1-A1FBB647C5E2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DF40-3D3D-44A5-B258-9856372B1D9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 txBox="1">
            <a:spLocks/>
          </p:cNvSpPr>
          <p:nvPr userDrawn="1"/>
        </p:nvSpPr>
        <p:spPr>
          <a:xfrm>
            <a:off x="2792761" y="6617242"/>
            <a:ext cx="4320479" cy="232138"/>
          </a:xfrm>
          <a:prstGeom prst="rect">
            <a:avLst/>
          </a:prstGeom>
        </p:spPr>
        <p:txBody>
          <a:bodyPr vert="horz" lIns="95758" tIns="47880" rIns="95758" bIns="47880" rtlCol="0" anchor="ctr"/>
          <a:lstStyle>
            <a:lvl1pPr algn="ctr"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577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Copyright © 2018 IPA All Rights Reserved.</a:t>
            </a:r>
            <a:endParaRPr kumimoji="1" lang="en-US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793" indent="0">
              <a:buNone/>
              <a:defRPr sz="1300"/>
            </a:lvl2pPr>
            <a:lvl3pPr marL="957585" indent="0">
              <a:buNone/>
              <a:defRPr sz="1000"/>
            </a:lvl3pPr>
            <a:lvl4pPr marL="1436378" indent="0">
              <a:buNone/>
              <a:defRPr sz="1000"/>
            </a:lvl4pPr>
            <a:lvl5pPr marL="1915171" indent="0">
              <a:buNone/>
              <a:defRPr sz="1000"/>
            </a:lvl5pPr>
            <a:lvl6pPr marL="2393964" indent="0">
              <a:buNone/>
              <a:defRPr sz="1000"/>
            </a:lvl6pPr>
            <a:lvl7pPr marL="2872758" indent="0">
              <a:buNone/>
              <a:defRPr sz="1000"/>
            </a:lvl7pPr>
            <a:lvl8pPr marL="3351551" indent="0">
              <a:buNone/>
              <a:defRPr sz="1000"/>
            </a:lvl8pPr>
            <a:lvl9pPr marL="3830343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DC0D-E8FD-432A-90A1-A1FBB647C5E2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DF40-3D3D-44A5-B258-9856372B1D9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793" indent="0">
              <a:buNone/>
              <a:defRPr sz="2900"/>
            </a:lvl2pPr>
            <a:lvl3pPr marL="957585" indent="0">
              <a:buNone/>
              <a:defRPr sz="2500"/>
            </a:lvl3pPr>
            <a:lvl4pPr marL="1436378" indent="0">
              <a:buNone/>
              <a:defRPr sz="2100"/>
            </a:lvl4pPr>
            <a:lvl5pPr marL="1915171" indent="0">
              <a:buNone/>
              <a:defRPr sz="2100"/>
            </a:lvl5pPr>
            <a:lvl6pPr marL="2393964" indent="0">
              <a:buNone/>
              <a:defRPr sz="2100"/>
            </a:lvl6pPr>
            <a:lvl7pPr marL="2872758" indent="0">
              <a:buNone/>
              <a:defRPr sz="2100"/>
            </a:lvl7pPr>
            <a:lvl8pPr marL="3351551" indent="0">
              <a:buNone/>
              <a:defRPr sz="2100"/>
            </a:lvl8pPr>
            <a:lvl9pPr marL="3830343" indent="0">
              <a:buNone/>
              <a:defRPr sz="21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793" indent="0">
              <a:buNone/>
              <a:defRPr sz="1300"/>
            </a:lvl2pPr>
            <a:lvl3pPr marL="957585" indent="0">
              <a:buNone/>
              <a:defRPr sz="1000"/>
            </a:lvl3pPr>
            <a:lvl4pPr marL="1436378" indent="0">
              <a:buNone/>
              <a:defRPr sz="1000"/>
            </a:lvl4pPr>
            <a:lvl5pPr marL="1915171" indent="0">
              <a:buNone/>
              <a:defRPr sz="1000"/>
            </a:lvl5pPr>
            <a:lvl6pPr marL="2393964" indent="0">
              <a:buNone/>
              <a:defRPr sz="1000"/>
            </a:lvl6pPr>
            <a:lvl7pPr marL="2872758" indent="0">
              <a:buNone/>
              <a:defRPr sz="1000"/>
            </a:lvl7pPr>
            <a:lvl8pPr marL="3351551" indent="0">
              <a:buNone/>
              <a:defRPr sz="1000"/>
            </a:lvl8pPr>
            <a:lvl9pPr marL="3830343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DC0D-E8FD-432A-90A1-A1FBB647C5E2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2DF40-3D3D-44A5-B258-9856372B1D9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5758" tIns="47880" rIns="95758" bIns="4788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58" tIns="47880" rIns="95758" bIns="47880" rtlCol="0">
            <a:norm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5758" tIns="47880" rIns="95758" bIns="4788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0DC0D-E8FD-432A-90A1-A1FBB647C5E2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57745" y="6489340"/>
            <a:ext cx="4320479" cy="232138"/>
          </a:xfrm>
          <a:prstGeom prst="rect">
            <a:avLst/>
          </a:prstGeom>
        </p:spPr>
        <p:txBody>
          <a:bodyPr vert="horz" lIns="95758" tIns="47880" rIns="95758" bIns="47880" rtlCol="0" anchor="ctr"/>
          <a:lstStyle>
            <a:lvl1pPr algn="ctr"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altLang="ja-JP" dirty="0"/>
              <a:t>Copyright © 2014 IPA All Rights Reserved.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5758" tIns="47880" rIns="95758" bIns="4788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2DF40-3D3D-44A5-B258-9856372B1D9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57585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95" indent="-359095" algn="l" defTabSz="957585" rtl="0" eaLnBrk="1" latinLnBrk="0" hangingPunct="1">
        <a:spcBef>
          <a:spcPct val="20000"/>
        </a:spcBef>
        <a:buFont typeface="Arial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039" indent="-299245" algn="l" defTabSz="957585" rtl="0" eaLnBrk="1" latinLnBrk="0" hangingPunct="1">
        <a:spcBef>
          <a:spcPct val="20000"/>
        </a:spcBef>
        <a:buFont typeface="Arial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982" indent="-239396" algn="l" defTabSz="957585" rtl="0" eaLnBrk="1" latinLnBrk="0" hangingPunct="1">
        <a:spcBef>
          <a:spcPct val="20000"/>
        </a:spcBef>
        <a:buFont typeface="Arial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775" indent="-239396" algn="l" defTabSz="957585" rtl="0" eaLnBrk="1" latinLnBrk="0" hangingPunct="1">
        <a:spcBef>
          <a:spcPct val="20000"/>
        </a:spcBef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568" indent="-239396" algn="l" defTabSz="957585" rtl="0" eaLnBrk="1" latinLnBrk="0" hangingPunct="1">
        <a:spcBef>
          <a:spcPct val="20000"/>
        </a:spcBef>
        <a:buFont typeface="Arial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360" indent="-239396" algn="l" defTabSz="957585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153" indent="-239396" algn="l" defTabSz="957585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948" indent="-239396" algn="l" defTabSz="957585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740" indent="-239396" algn="l" defTabSz="957585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5758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93" algn="l" defTabSz="95758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585" algn="l" defTabSz="95758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378" algn="l" defTabSz="95758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171" algn="l" defTabSz="95758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964" algn="l" defTabSz="95758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758" algn="l" defTabSz="95758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551" algn="l" defTabSz="95758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0343" algn="l" defTabSz="957585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/>
          <p:cNvGrpSpPr/>
          <p:nvPr/>
        </p:nvGrpSpPr>
        <p:grpSpPr>
          <a:xfrm>
            <a:off x="208348" y="98630"/>
            <a:ext cx="9589336" cy="6508493"/>
            <a:chOff x="208348" y="98630"/>
            <a:chExt cx="9589336" cy="6508493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208348" y="98630"/>
              <a:ext cx="9589336" cy="6508493"/>
              <a:chOff x="208348" y="98630"/>
              <a:chExt cx="9589336" cy="6508493"/>
            </a:xfrm>
          </p:grpSpPr>
          <p:cxnSp>
            <p:nvCxnSpPr>
              <p:cNvPr id="132" name="直線コネクタ 131"/>
              <p:cNvCxnSpPr/>
              <p:nvPr/>
            </p:nvCxnSpPr>
            <p:spPr>
              <a:xfrm flipV="1">
                <a:off x="886375" y="963548"/>
                <a:ext cx="4595215" cy="1412"/>
              </a:xfrm>
              <a:prstGeom prst="line">
                <a:avLst/>
              </a:prstGeom>
              <a:ln w="9525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線コネクタ 132"/>
              <p:cNvCxnSpPr/>
              <p:nvPr/>
            </p:nvCxnSpPr>
            <p:spPr>
              <a:xfrm>
                <a:off x="896130" y="1421896"/>
                <a:ext cx="4247876" cy="12664"/>
              </a:xfrm>
              <a:prstGeom prst="line">
                <a:avLst/>
              </a:prstGeom>
              <a:ln w="9525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コネクタ 133"/>
              <p:cNvCxnSpPr/>
              <p:nvPr/>
            </p:nvCxnSpPr>
            <p:spPr>
              <a:xfrm>
                <a:off x="877836" y="4270583"/>
                <a:ext cx="4270813" cy="4855"/>
              </a:xfrm>
              <a:prstGeom prst="line">
                <a:avLst/>
              </a:prstGeom>
              <a:ln w="9525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線コネクタ 134"/>
              <p:cNvCxnSpPr/>
              <p:nvPr/>
            </p:nvCxnSpPr>
            <p:spPr>
              <a:xfrm flipV="1">
                <a:off x="877836" y="5313405"/>
                <a:ext cx="4262575" cy="13104"/>
              </a:xfrm>
              <a:prstGeom prst="line">
                <a:avLst/>
              </a:prstGeom>
              <a:ln w="9525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線コネクタ 135"/>
              <p:cNvCxnSpPr/>
              <p:nvPr/>
            </p:nvCxnSpPr>
            <p:spPr>
              <a:xfrm>
                <a:off x="7910612" y="343123"/>
                <a:ext cx="0" cy="626400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" name="グループ化 1"/>
              <p:cNvGrpSpPr/>
              <p:nvPr/>
            </p:nvGrpSpPr>
            <p:grpSpPr>
              <a:xfrm>
                <a:off x="902549" y="558059"/>
                <a:ext cx="4464000" cy="162000"/>
                <a:chOff x="919327" y="306390"/>
                <a:chExt cx="4464000" cy="162000"/>
              </a:xfrm>
            </p:grpSpPr>
            <p:sp>
              <p:nvSpPr>
                <p:cNvPr id="11" name="正方形/長方形 10"/>
                <p:cNvSpPr/>
                <p:nvPr/>
              </p:nvSpPr>
              <p:spPr>
                <a:xfrm>
                  <a:off x="919327" y="306390"/>
                  <a:ext cx="4464000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800" dirty="0">
                      <a:latin typeface="Calibri" panose="020F0502020204030204" pitchFamily="34" charset="0"/>
                    </a:rPr>
                    <a:t>Understanding of Business Operations Strategy and support for its formulation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67" name="角丸四角形 66"/>
                <p:cNvSpPr/>
                <p:nvPr/>
              </p:nvSpPr>
              <p:spPr>
                <a:xfrm>
                  <a:off x="975043" y="325425"/>
                  <a:ext cx="504000" cy="108000"/>
                </a:xfrm>
                <a:prstGeom prst="roundRect">
                  <a:avLst/>
                </a:prstGeom>
                <a:solidFill>
                  <a:schemeClr val="accent1"/>
                </a:solidFill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ST02</a:t>
                  </a:r>
                </a:p>
              </p:txBody>
            </p:sp>
          </p:grpSp>
          <p:grpSp>
            <p:nvGrpSpPr>
              <p:cNvPr id="3" name="グループ化 2"/>
              <p:cNvGrpSpPr/>
              <p:nvPr/>
            </p:nvGrpSpPr>
            <p:grpSpPr>
              <a:xfrm>
                <a:off x="907509" y="760223"/>
                <a:ext cx="4464000" cy="162000"/>
                <a:chOff x="929049" y="529657"/>
                <a:chExt cx="4464000" cy="162000"/>
              </a:xfrm>
            </p:grpSpPr>
            <p:sp>
              <p:nvSpPr>
                <p:cNvPr id="12" name="正方形/長方形 11"/>
                <p:cNvSpPr/>
                <p:nvPr/>
              </p:nvSpPr>
              <p:spPr>
                <a:xfrm>
                  <a:off x="929049" y="529657"/>
                  <a:ext cx="4464000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800" dirty="0">
                      <a:latin typeface="Calibri" panose="020F0502020204030204" pitchFamily="34" charset="0"/>
                    </a:rPr>
                    <a:t>Formulation of IT Products and Services Strategy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68" name="角丸四角形 67"/>
                <p:cNvSpPr/>
                <p:nvPr/>
              </p:nvSpPr>
              <p:spPr>
                <a:xfrm>
                  <a:off x="973574" y="547383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ST03</a:t>
                  </a:r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>
                <a:off x="902549" y="1012760"/>
                <a:ext cx="4241457" cy="361071"/>
                <a:chOff x="910938" y="811424"/>
                <a:chExt cx="4241457" cy="361071"/>
              </a:xfrm>
            </p:grpSpPr>
            <p:sp>
              <p:nvSpPr>
                <p:cNvPr id="14" name="正方形/長方形 13"/>
                <p:cNvSpPr/>
                <p:nvPr/>
              </p:nvSpPr>
              <p:spPr>
                <a:xfrm>
                  <a:off x="918123" y="1029979"/>
                  <a:ext cx="4234272" cy="14251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System Planning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grpSp>
              <p:nvGrpSpPr>
                <p:cNvPr id="4" name="グループ化 3"/>
                <p:cNvGrpSpPr/>
                <p:nvPr/>
              </p:nvGrpSpPr>
              <p:grpSpPr>
                <a:xfrm>
                  <a:off x="910938" y="811424"/>
                  <a:ext cx="4234353" cy="149328"/>
                  <a:chOff x="910938" y="811424"/>
                  <a:chExt cx="4234353" cy="149328"/>
                </a:xfrm>
              </p:grpSpPr>
              <p:sp>
                <p:nvSpPr>
                  <p:cNvPr id="13" name="正方形/長方形 12"/>
                  <p:cNvSpPr/>
                  <p:nvPr/>
                </p:nvSpPr>
                <p:spPr>
                  <a:xfrm>
                    <a:off x="910938" y="811424"/>
                    <a:ext cx="4234353" cy="149328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9525">
                    <a:solidFill>
                      <a:schemeClr val="tx2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lIns="68415" tIns="34208" rIns="68415" bIns="34208" rtlCol="0" anchor="ctr"/>
                  <a:lstStyle/>
                  <a:p>
                    <a:pPr algn="ctr"/>
                    <a:r>
                      <a:rPr lang="en-US" altLang="ja-JP" sz="800" dirty="0">
                        <a:latin typeface="Calibri" panose="020F0502020204030204" pitchFamily="34" charset="0"/>
                      </a:rPr>
                      <a:t>IT Strategy Formulation and Execution Promotion</a:t>
                    </a:r>
                    <a:endParaRPr lang="en-US" altLang="en-US" sz="800" dirty="0">
                      <a:latin typeface="Calibri" panose="020F0502020204030204" pitchFamily="34" charset="0"/>
                      <a:ea typeface="メイリオ" pitchFamily="50" charset="-128"/>
                    </a:endParaRPr>
                  </a:p>
                </p:txBody>
              </p:sp>
              <p:sp>
                <p:nvSpPr>
                  <p:cNvPr id="69" name="角丸四角形 68"/>
                  <p:cNvSpPr/>
                  <p:nvPr/>
                </p:nvSpPr>
                <p:spPr>
                  <a:xfrm>
                    <a:off x="969560" y="825734"/>
                    <a:ext cx="504000" cy="108000"/>
                  </a:xfrm>
                  <a:prstGeom prst="roundRect">
                    <a:avLst/>
                  </a:prstGeom>
                  <a:ln w="95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68415" tIns="34208" rIns="68415" bIns="34208" rtlCol="0" anchor="ctr"/>
                  <a:lstStyle/>
                  <a:p>
                    <a:pPr algn="ctr"/>
                    <a:r>
                      <a:rPr lang="en-US" altLang="ja-JP" sz="600" dirty="0">
                        <a:latin typeface="Calibri" panose="020F0502020204030204" pitchFamily="34" charset="0"/>
                      </a:rPr>
                      <a:t>PL01</a:t>
                    </a:r>
                  </a:p>
                </p:txBody>
              </p:sp>
            </p:grpSp>
            <p:sp>
              <p:nvSpPr>
                <p:cNvPr id="70" name="角丸四角形 69"/>
                <p:cNvSpPr/>
                <p:nvPr/>
              </p:nvSpPr>
              <p:spPr>
                <a:xfrm>
                  <a:off x="975936" y="1038423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PL02</a:t>
                  </a:r>
                </a:p>
              </p:txBody>
            </p:sp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902549" y="1496014"/>
                <a:ext cx="3960070" cy="2743076"/>
                <a:chOff x="902549" y="1378568"/>
                <a:chExt cx="3960070" cy="2743076"/>
              </a:xfrm>
            </p:grpSpPr>
            <p:sp>
              <p:nvSpPr>
                <p:cNvPr id="17" name="正方形/長方形 16"/>
                <p:cNvSpPr/>
                <p:nvPr/>
              </p:nvSpPr>
              <p:spPr>
                <a:xfrm>
                  <a:off x="902549" y="1378568"/>
                  <a:ext cx="3960000" cy="14980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System Requirements Definition and Architecture Design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8" name="正方形/長方形 17"/>
                <p:cNvSpPr/>
                <p:nvPr/>
              </p:nvSpPr>
              <p:spPr>
                <a:xfrm>
                  <a:off x="902549" y="1583778"/>
                  <a:ext cx="3960000" cy="14980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Operation Design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9" name="正方形/長方形 18"/>
                <p:cNvSpPr/>
                <p:nvPr/>
              </p:nvSpPr>
              <p:spPr>
                <a:xfrm>
                  <a:off x="902619" y="1781384"/>
                  <a:ext cx="3960000" cy="14980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Transition Design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20" name="正方形/長方形 19"/>
                <p:cNvSpPr/>
                <p:nvPr/>
              </p:nvSpPr>
              <p:spPr>
                <a:xfrm>
                  <a:off x="902619" y="2187498"/>
                  <a:ext cx="3960000" cy="14980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Application Systems Development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21" name="正方形/長方形 20"/>
                <p:cNvSpPr/>
                <p:nvPr/>
              </p:nvSpPr>
              <p:spPr>
                <a:xfrm>
                  <a:off x="902619" y="1984441"/>
                  <a:ext cx="3960000" cy="14980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Infrastructure System Construction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22" name="正方形/長方形 21"/>
                <p:cNvSpPr/>
                <p:nvPr/>
              </p:nvSpPr>
              <p:spPr>
                <a:xfrm>
                  <a:off x="902619" y="2390555"/>
                  <a:ext cx="3960000" cy="14980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Software Product Development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23" name="正方形/長方形 22"/>
                <p:cNvSpPr/>
                <p:nvPr/>
              </p:nvSpPr>
              <p:spPr>
                <a:xfrm>
                  <a:off x="902619" y="2593612"/>
                  <a:ext cx="3960000" cy="14980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Embedded Software Development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24" name="正方形/長方形 23"/>
                <p:cNvSpPr/>
                <p:nvPr/>
              </p:nvSpPr>
              <p:spPr>
                <a:xfrm>
                  <a:off x="902619" y="2796669"/>
                  <a:ext cx="3960000" cy="149806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ja-JP" sz="800" dirty="0">
                      <a:latin typeface="Calibri" panose="020F0502020204030204" pitchFamily="34" charset="0"/>
                    </a:rPr>
                    <a:t>Website Development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25" name="正方形/長方形 24"/>
                <p:cNvSpPr/>
                <p:nvPr/>
              </p:nvSpPr>
              <p:spPr>
                <a:xfrm>
                  <a:off x="902619" y="2999727"/>
                  <a:ext cx="3960000" cy="14720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System Test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>
                <a:xfrm>
                  <a:off x="902619" y="3350478"/>
                  <a:ext cx="3960000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Transition and Installation</a:t>
                  </a:r>
                  <a:r>
                    <a:rPr lang="ja-JP" altLang="en-US" sz="800" dirty="0">
                      <a:latin typeface="Calibri" panose="020F0502020204030204" pitchFamily="34" charset="0"/>
                    </a:rPr>
                    <a:t> </a:t>
                  </a:r>
                  <a:r>
                    <a:rPr lang="en-US" altLang="ja-JP" sz="800" dirty="0">
                      <a:latin typeface="Calibri" panose="020F0502020204030204" pitchFamily="34" charset="0"/>
                    </a:rPr>
                    <a:t>(System Release)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27" name="正方形/長方形 26"/>
                <p:cNvSpPr/>
                <p:nvPr/>
              </p:nvSpPr>
              <p:spPr>
                <a:xfrm>
                  <a:off x="902619" y="3553535"/>
                  <a:ext cx="3960000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Software Maintenance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28" name="正方形/長方形 27"/>
                <p:cNvSpPr/>
                <p:nvPr/>
              </p:nvSpPr>
              <p:spPr>
                <a:xfrm>
                  <a:off x="902619" y="3756592"/>
                  <a:ext cx="3960000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Hardware and Software Product Installation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29" name="正方形/長方形 28"/>
                <p:cNvSpPr/>
                <p:nvPr/>
              </p:nvSpPr>
              <p:spPr>
                <a:xfrm>
                  <a:off x="902619" y="3959644"/>
                  <a:ext cx="3960000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Facility Design and Construction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>
                <a:xfrm>
                  <a:off x="961171" y="1416010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DV01</a:t>
                  </a:r>
                </a:p>
              </p:txBody>
            </p:sp>
            <p:sp>
              <p:nvSpPr>
                <p:cNvPr id="72" name="角丸四角形 71"/>
                <p:cNvSpPr/>
                <p:nvPr/>
              </p:nvSpPr>
              <p:spPr>
                <a:xfrm>
                  <a:off x="961171" y="1603679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DV02</a:t>
                  </a:r>
                </a:p>
              </p:txBody>
            </p:sp>
            <p:sp>
              <p:nvSpPr>
                <p:cNvPr id="73" name="角丸四角形 72"/>
                <p:cNvSpPr/>
                <p:nvPr/>
              </p:nvSpPr>
              <p:spPr>
                <a:xfrm>
                  <a:off x="952175" y="1805192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DV03</a:t>
                  </a:r>
                </a:p>
              </p:txBody>
            </p:sp>
            <p:sp>
              <p:nvSpPr>
                <p:cNvPr id="74" name="角丸四角形 73"/>
                <p:cNvSpPr/>
                <p:nvPr/>
              </p:nvSpPr>
              <p:spPr>
                <a:xfrm>
                  <a:off x="952036" y="2211306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DV05</a:t>
                  </a:r>
                </a:p>
              </p:txBody>
            </p:sp>
            <p:sp>
              <p:nvSpPr>
                <p:cNvPr id="75" name="角丸四角形 74"/>
                <p:cNvSpPr/>
                <p:nvPr/>
              </p:nvSpPr>
              <p:spPr>
                <a:xfrm>
                  <a:off x="952175" y="2008249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DV04</a:t>
                  </a:r>
                </a:p>
              </p:txBody>
            </p:sp>
            <p:sp>
              <p:nvSpPr>
                <p:cNvPr id="76" name="角丸四角形 75"/>
                <p:cNvSpPr/>
                <p:nvPr/>
              </p:nvSpPr>
              <p:spPr>
                <a:xfrm>
                  <a:off x="952175" y="2414363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DV06</a:t>
                  </a:r>
                </a:p>
              </p:txBody>
            </p:sp>
            <p:sp>
              <p:nvSpPr>
                <p:cNvPr id="77" name="角丸四角形 76"/>
                <p:cNvSpPr/>
                <p:nvPr/>
              </p:nvSpPr>
              <p:spPr>
                <a:xfrm>
                  <a:off x="952175" y="2617420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DV07</a:t>
                  </a:r>
                </a:p>
              </p:txBody>
            </p:sp>
            <p:sp>
              <p:nvSpPr>
                <p:cNvPr id="78" name="角丸四角形 77"/>
                <p:cNvSpPr/>
                <p:nvPr/>
              </p:nvSpPr>
              <p:spPr>
                <a:xfrm>
                  <a:off x="952175" y="2820477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DV08</a:t>
                  </a:r>
                </a:p>
              </p:txBody>
            </p:sp>
            <p:sp>
              <p:nvSpPr>
                <p:cNvPr id="79" name="角丸四角形 78"/>
                <p:cNvSpPr/>
                <p:nvPr/>
              </p:nvSpPr>
              <p:spPr>
                <a:xfrm>
                  <a:off x="952175" y="3023534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DV09</a:t>
                  </a:r>
                </a:p>
              </p:txBody>
            </p:sp>
            <p:sp>
              <p:nvSpPr>
                <p:cNvPr id="80" name="角丸四角形 79"/>
                <p:cNvSpPr/>
                <p:nvPr/>
              </p:nvSpPr>
              <p:spPr>
                <a:xfrm>
                  <a:off x="952175" y="3383574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DV11</a:t>
                  </a:r>
                </a:p>
              </p:txBody>
            </p:sp>
            <p:sp>
              <p:nvSpPr>
                <p:cNvPr id="81" name="角丸四角形 80"/>
                <p:cNvSpPr/>
                <p:nvPr/>
              </p:nvSpPr>
              <p:spPr>
                <a:xfrm>
                  <a:off x="944133" y="3582999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DV12</a:t>
                  </a:r>
                </a:p>
              </p:txBody>
            </p:sp>
            <p:sp>
              <p:nvSpPr>
                <p:cNvPr id="82" name="角丸四角形 81"/>
                <p:cNvSpPr/>
                <p:nvPr/>
              </p:nvSpPr>
              <p:spPr>
                <a:xfrm>
                  <a:off x="952175" y="3777054"/>
                  <a:ext cx="504000" cy="121235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DV13</a:t>
                  </a:r>
                </a:p>
              </p:txBody>
            </p:sp>
            <p:sp>
              <p:nvSpPr>
                <p:cNvPr id="91" name="角丸四角形 90"/>
                <p:cNvSpPr/>
                <p:nvPr/>
              </p:nvSpPr>
              <p:spPr>
                <a:xfrm>
                  <a:off x="952175" y="3986629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DV14</a:t>
                  </a:r>
                </a:p>
              </p:txBody>
            </p:sp>
          </p:grpSp>
          <p:grpSp>
            <p:nvGrpSpPr>
              <p:cNvPr id="8" name="グループ化 7"/>
              <p:cNvGrpSpPr/>
              <p:nvPr/>
            </p:nvGrpSpPr>
            <p:grpSpPr>
              <a:xfrm>
                <a:off x="902549" y="4297293"/>
                <a:ext cx="3960140" cy="964373"/>
                <a:chOff x="902549" y="4238570"/>
                <a:chExt cx="3960140" cy="964373"/>
              </a:xfrm>
            </p:grpSpPr>
            <p:sp>
              <p:nvSpPr>
                <p:cNvPr id="31" name="正方形/長方形 30"/>
                <p:cNvSpPr/>
                <p:nvPr/>
              </p:nvSpPr>
              <p:spPr>
                <a:xfrm>
                  <a:off x="902549" y="4238570"/>
                  <a:ext cx="3960000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Service Desk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32" name="正方形/長方形 31"/>
                <p:cNvSpPr/>
                <p:nvPr/>
              </p:nvSpPr>
              <p:spPr>
                <a:xfrm>
                  <a:off x="902549" y="4439163"/>
                  <a:ext cx="3960000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ja-JP" sz="800" dirty="0">
                      <a:latin typeface="Calibri" panose="020F0502020204030204" pitchFamily="34" charset="0"/>
                    </a:rPr>
                    <a:t>IT Operation Control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33" name="正方形/長方形 32"/>
                <p:cNvSpPr/>
                <p:nvPr/>
              </p:nvSpPr>
              <p:spPr>
                <a:xfrm>
                  <a:off x="902689" y="4639756"/>
                  <a:ext cx="3960000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System Operations Management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34" name="正方形/長方形 33"/>
                <p:cNvSpPr/>
                <p:nvPr/>
              </p:nvSpPr>
              <p:spPr>
                <a:xfrm>
                  <a:off x="902689" y="4840349"/>
                  <a:ext cx="3960000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ja-JP" sz="800" dirty="0">
                      <a:latin typeface="Calibri" panose="020F0502020204030204" pitchFamily="34" charset="0"/>
                    </a:rPr>
                    <a:t>Website Operations Management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35" name="正方形/長方形 34"/>
                <p:cNvSpPr/>
                <p:nvPr/>
              </p:nvSpPr>
              <p:spPr>
                <a:xfrm>
                  <a:off x="902550" y="5040943"/>
                  <a:ext cx="3960000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marL="534988" algn="ctr"/>
                  <a:r>
                    <a:rPr lang="en-US" altLang="en-US" sz="800" dirty="0">
                      <a:latin typeface="Calibri" panose="020F0502020204030204" pitchFamily="34" charset="0"/>
                    </a:rPr>
                    <a:t>Facility Operations Management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93" name="角丸四角形 92"/>
                <p:cNvSpPr/>
                <p:nvPr/>
              </p:nvSpPr>
              <p:spPr>
                <a:xfrm>
                  <a:off x="952175" y="4265570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US01</a:t>
                  </a:r>
                </a:p>
              </p:txBody>
            </p:sp>
            <p:sp>
              <p:nvSpPr>
                <p:cNvPr id="94" name="角丸四角形 93"/>
                <p:cNvSpPr/>
                <p:nvPr/>
              </p:nvSpPr>
              <p:spPr>
                <a:xfrm>
                  <a:off x="952175" y="4466163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US02</a:t>
                  </a:r>
                </a:p>
              </p:txBody>
            </p:sp>
            <p:sp>
              <p:nvSpPr>
                <p:cNvPr id="95" name="角丸四角形 94"/>
                <p:cNvSpPr/>
                <p:nvPr/>
              </p:nvSpPr>
              <p:spPr>
                <a:xfrm>
                  <a:off x="952175" y="4666756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US03</a:t>
                  </a:r>
                </a:p>
              </p:txBody>
            </p:sp>
            <p:sp>
              <p:nvSpPr>
                <p:cNvPr id="96" name="角丸四角形 95"/>
                <p:cNvSpPr/>
                <p:nvPr/>
              </p:nvSpPr>
              <p:spPr>
                <a:xfrm>
                  <a:off x="952175" y="4867349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US04</a:t>
                  </a:r>
                </a:p>
              </p:txBody>
            </p:sp>
            <p:sp>
              <p:nvSpPr>
                <p:cNvPr id="97" name="角丸四角形 96"/>
                <p:cNvSpPr/>
                <p:nvPr/>
              </p:nvSpPr>
              <p:spPr>
                <a:xfrm>
                  <a:off x="952175" y="5067943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US05</a:t>
                  </a:r>
                </a:p>
              </p:txBody>
            </p:sp>
          </p:grpSp>
          <p:grpSp>
            <p:nvGrpSpPr>
              <p:cNvPr id="5" name="グループ化 4"/>
              <p:cNvGrpSpPr/>
              <p:nvPr/>
            </p:nvGrpSpPr>
            <p:grpSpPr>
              <a:xfrm>
                <a:off x="4915326" y="1510437"/>
                <a:ext cx="233323" cy="2717409"/>
                <a:chOff x="4915326" y="1382499"/>
                <a:chExt cx="233323" cy="2748070"/>
              </a:xfrm>
            </p:grpSpPr>
            <p:sp>
              <p:nvSpPr>
                <p:cNvPr id="30" name="正方形/長方形 29"/>
                <p:cNvSpPr/>
                <p:nvPr/>
              </p:nvSpPr>
              <p:spPr>
                <a:xfrm>
                  <a:off x="4926352" y="1382499"/>
                  <a:ext cx="217654" cy="274807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Project Management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>
                <a:xfrm>
                  <a:off x="4915326" y="1412877"/>
                  <a:ext cx="233323" cy="148069"/>
                </a:xfrm>
                <a:prstGeom prst="roundRect">
                  <a:avLst/>
                </a:prstGeom>
                <a:solidFill>
                  <a:schemeClr val="accent1"/>
                </a:solidFill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68415" tIns="34208" rIns="68415" bIns="34208" rtlCol="0" anchor="ctr"/>
                <a:lstStyle/>
                <a:p>
                  <a:pPr algn="ctr">
                    <a:lnSpc>
                      <a:spcPts val="500"/>
                    </a:lnSpc>
                  </a:pPr>
                  <a:r>
                    <a:rPr lang="en-US" altLang="ja-JP" sz="500" dirty="0">
                      <a:latin typeface="Calibri" panose="020F0502020204030204" pitchFamily="34" charset="0"/>
                    </a:rPr>
                    <a:t>DV15</a:t>
                  </a:r>
                </a:p>
              </p:txBody>
            </p:sp>
          </p:grpSp>
          <p:grpSp>
            <p:nvGrpSpPr>
              <p:cNvPr id="6" name="グループ化 5"/>
              <p:cNvGrpSpPr/>
              <p:nvPr/>
            </p:nvGrpSpPr>
            <p:grpSpPr>
              <a:xfrm>
                <a:off x="4925714" y="4315066"/>
                <a:ext cx="231172" cy="943746"/>
                <a:chOff x="4925714" y="4238361"/>
                <a:chExt cx="231172" cy="971665"/>
              </a:xfrm>
            </p:grpSpPr>
            <p:sp>
              <p:nvSpPr>
                <p:cNvPr id="36" name="正方形/長方形 35"/>
                <p:cNvSpPr/>
                <p:nvPr/>
              </p:nvSpPr>
              <p:spPr>
                <a:xfrm>
                  <a:off x="4925714" y="4238361"/>
                  <a:ext cx="218292" cy="97166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26935" rIns="68415" bIns="26935" rtlCol="0" anchor="ctr">
                  <a:noAutofit/>
                </a:bodyPr>
                <a:lstStyle/>
                <a:p>
                  <a:pPr marL="55563"/>
                  <a:r>
                    <a:rPr lang="en-US" altLang="en-US" sz="800" dirty="0">
                      <a:latin typeface="Calibri" panose="020F0502020204030204" pitchFamily="34" charset="0"/>
                    </a:rPr>
                    <a:t>        Service</a:t>
                  </a:r>
                  <a:br>
                    <a:rPr lang="en-US" altLang="en-US" sz="800" dirty="0">
                      <a:latin typeface="Calibri" panose="020F0502020204030204" pitchFamily="34" charset="0"/>
                    </a:rPr>
                  </a:br>
                  <a:r>
                    <a:rPr lang="en-US" altLang="en-US" sz="800" dirty="0">
                      <a:latin typeface="Calibri" panose="020F0502020204030204" pitchFamily="34" charset="0"/>
                    </a:rPr>
                    <a:t> Management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>
                <a:xfrm>
                  <a:off x="4927682" y="4272817"/>
                  <a:ext cx="229204" cy="153745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68415" tIns="34208" rIns="68415" bIns="34208" rtlCol="0" anchor="ctr"/>
                <a:lstStyle/>
                <a:p>
                  <a:pPr algn="ctr">
                    <a:lnSpc>
                      <a:spcPts val="500"/>
                    </a:lnSpc>
                  </a:pPr>
                  <a:r>
                    <a:rPr lang="en-US" altLang="ja-JP" sz="500" dirty="0">
                      <a:latin typeface="Calibri" panose="020F0502020204030204" pitchFamily="34" charset="0"/>
                    </a:rPr>
                    <a:t>US06</a:t>
                  </a:r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902550" y="5366135"/>
                <a:ext cx="4271337" cy="1186958"/>
                <a:chOff x="902550" y="5366135"/>
                <a:chExt cx="4271337" cy="1186958"/>
              </a:xfrm>
            </p:grpSpPr>
            <p:sp>
              <p:nvSpPr>
                <p:cNvPr id="37" name="正方形/長方形 36"/>
                <p:cNvSpPr/>
                <p:nvPr/>
              </p:nvSpPr>
              <p:spPr>
                <a:xfrm>
                  <a:off x="902550" y="5366135"/>
                  <a:ext cx="4256637" cy="178828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System Evaluation and Improvement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>
                <a:xfrm>
                  <a:off x="965662" y="5409963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EV01</a:t>
                  </a:r>
                </a:p>
              </p:txBody>
            </p:sp>
            <p:sp>
              <p:nvSpPr>
                <p:cNvPr id="38" name="正方形/長方形 37"/>
                <p:cNvSpPr/>
                <p:nvPr/>
              </p:nvSpPr>
              <p:spPr>
                <a:xfrm>
                  <a:off x="902551" y="5586517"/>
                  <a:ext cx="4263337" cy="16007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800" dirty="0">
                      <a:latin typeface="Calibri" panose="020F0502020204030204" pitchFamily="34" charset="0"/>
                    </a:rPr>
                    <a:t>IT Strategy Evaluation and Improvement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07" name="角丸四角形 106"/>
                <p:cNvSpPr/>
                <p:nvPr/>
              </p:nvSpPr>
              <p:spPr>
                <a:xfrm>
                  <a:off x="965663" y="5611589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EV02</a:t>
                  </a:r>
                </a:p>
              </p:txBody>
            </p:sp>
            <p:sp>
              <p:nvSpPr>
                <p:cNvPr id="39" name="正方形/長方形 38"/>
                <p:cNvSpPr/>
                <p:nvPr/>
              </p:nvSpPr>
              <p:spPr>
                <a:xfrm>
                  <a:off x="902551" y="5786214"/>
                  <a:ext cx="4263337" cy="162001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800" dirty="0">
                      <a:latin typeface="Calibri" panose="020F0502020204030204" pitchFamily="34" charset="0"/>
                    </a:rPr>
                    <a:t>IT Products and Services Strategy Evaluation and Improvement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>
                <a:xfrm>
                  <a:off x="965663" y="5813215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EV03</a:t>
                  </a:r>
                </a:p>
              </p:txBody>
            </p:sp>
            <p:sp>
              <p:nvSpPr>
                <p:cNvPr id="40" name="正方形/長方形 39"/>
                <p:cNvSpPr/>
                <p:nvPr/>
              </p:nvSpPr>
              <p:spPr>
                <a:xfrm>
                  <a:off x="902551" y="5980028"/>
                  <a:ext cx="4271336" cy="169813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Business Operations Strategy Evaluation and Improvement Support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>
                <a:xfrm>
                  <a:off x="965663" y="6014841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EV04</a:t>
                  </a:r>
                </a:p>
              </p:txBody>
            </p:sp>
            <p:sp>
              <p:nvSpPr>
                <p:cNvPr id="41" name="正方形/長方形 40"/>
                <p:cNvSpPr/>
                <p:nvPr/>
              </p:nvSpPr>
              <p:spPr>
                <a:xfrm>
                  <a:off x="902551" y="6189467"/>
                  <a:ext cx="4271336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Business operations strategy evaluation and Improvement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>
                <a:xfrm>
                  <a:off x="965663" y="6216467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EV05</a:t>
                  </a:r>
                </a:p>
              </p:txBody>
            </p:sp>
            <p:sp>
              <p:nvSpPr>
                <p:cNvPr id="42" name="正方形/長方形 41"/>
                <p:cNvSpPr/>
                <p:nvPr/>
              </p:nvSpPr>
              <p:spPr>
                <a:xfrm>
                  <a:off x="902551" y="6391093"/>
                  <a:ext cx="4271336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Asset Management and Evaluation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>
                <a:xfrm>
                  <a:off x="965663" y="6418093"/>
                  <a:ext cx="504000" cy="108000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EV06</a:t>
                  </a:r>
                </a:p>
              </p:txBody>
            </p:sp>
          </p:grpSp>
          <p:grpSp>
            <p:nvGrpSpPr>
              <p:cNvPr id="10" name="グループ化 9"/>
              <p:cNvGrpSpPr/>
              <p:nvPr/>
            </p:nvGrpSpPr>
            <p:grpSpPr>
              <a:xfrm>
                <a:off x="5534296" y="387029"/>
                <a:ext cx="208928" cy="6192000"/>
                <a:chOff x="5652446" y="395446"/>
                <a:chExt cx="208928" cy="6192000"/>
              </a:xfrm>
            </p:grpSpPr>
            <p:sp>
              <p:nvSpPr>
                <p:cNvPr id="55" name="正方形/長方形 54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Line Management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18" name="角丸四角形 117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MC01</a:t>
                  </a:r>
                </a:p>
              </p:txBody>
            </p:sp>
          </p:grpSp>
          <p:sp>
            <p:nvSpPr>
              <p:cNvPr id="105" name="正方形/長方形 104"/>
              <p:cNvSpPr/>
              <p:nvPr/>
            </p:nvSpPr>
            <p:spPr>
              <a:xfrm>
                <a:off x="524540" y="351028"/>
                <a:ext cx="279099" cy="571195"/>
              </a:xfrm>
              <a:prstGeom prst="rect">
                <a:avLst/>
              </a:prstGeom>
              <a:solidFill>
                <a:srgbClr val="D7E6BE"/>
              </a:solidFill>
              <a:ln w="9525">
                <a:solidFill>
                  <a:srgbClr val="B4D287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vert="vert270" lIns="68406" tIns="34203" rIns="68406" bIns="34203" rtlCol="0" anchor="ctr"/>
              <a:lstStyle/>
              <a:p>
                <a:pPr algn="ctr"/>
                <a:r>
                  <a:rPr lang="en-US" altLang="en-US" sz="800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Strategy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520089" y="979201"/>
                <a:ext cx="288000" cy="474257"/>
              </a:xfrm>
              <a:prstGeom prst="rect">
                <a:avLst/>
              </a:prstGeom>
              <a:solidFill>
                <a:srgbClr val="D7E6BE"/>
              </a:solidFill>
              <a:ln w="9525">
                <a:solidFill>
                  <a:srgbClr val="B4D287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vert="vert270" lIns="68406" tIns="34203" rIns="68406" bIns="34203" rtlCol="0" anchor="ctr"/>
              <a:lstStyle/>
              <a:p>
                <a:pPr algn="ctr"/>
                <a:r>
                  <a:rPr lang="en-US" altLang="en-US" sz="800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Planning</a:t>
                </a:r>
                <a:endParaRPr lang="en-US" altLang="en-US" sz="800" b="1" dirty="0">
                  <a:solidFill>
                    <a:schemeClr val="tx1"/>
                  </a:solidFill>
                  <a:latin typeface="Calibri" panose="020F0502020204030204" pitchFamily="34" charset="0"/>
                  <a:ea typeface="メイリオ" pitchFamily="50" charset="-128"/>
                </a:endParaRP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524540" y="1510437"/>
                <a:ext cx="288000" cy="2717614"/>
              </a:xfrm>
              <a:prstGeom prst="rect">
                <a:avLst/>
              </a:prstGeom>
              <a:solidFill>
                <a:srgbClr val="D7E6BE"/>
              </a:solidFill>
              <a:ln w="9525">
                <a:solidFill>
                  <a:srgbClr val="B4D287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vert="vert270" lIns="68406" tIns="34203" rIns="68406" bIns="34203" rtlCol="0" anchor="ctr"/>
              <a:lstStyle/>
              <a:p>
                <a:pPr algn="ctr"/>
                <a:r>
                  <a:rPr lang="en-US" altLang="en-US" sz="800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Development</a:t>
                </a: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524540" y="4269995"/>
                <a:ext cx="288000" cy="1023457"/>
              </a:xfrm>
              <a:prstGeom prst="rect">
                <a:avLst/>
              </a:prstGeom>
              <a:solidFill>
                <a:srgbClr val="D7E6BE"/>
              </a:solidFill>
              <a:ln w="9525">
                <a:solidFill>
                  <a:srgbClr val="B4D287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vert="vert270" lIns="68406" tIns="34203" rIns="68406" bIns="34203" rtlCol="0" anchor="ctr"/>
              <a:lstStyle/>
              <a:p>
                <a:pPr algn="ctr"/>
                <a:r>
                  <a:rPr lang="en-US" altLang="en-US" sz="800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Utilization</a:t>
                </a: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524540" y="5335398"/>
                <a:ext cx="288000" cy="1236682"/>
              </a:xfrm>
              <a:prstGeom prst="rect">
                <a:avLst/>
              </a:prstGeom>
              <a:solidFill>
                <a:srgbClr val="D7E6BE"/>
              </a:solidFill>
              <a:ln w="9525">
                <a:solidFill>
                  <a:srgbClr val="B4D287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vert="vert270" lIns="68406" tIns="34203" rIns="68406" bIns="34203" rtlCol="0" anchor="ctr"/>
              <a:lstStyle/>
              <a:p>
                <a:pPr algn="ctr"/>
                <a:r>
                  <a:rPr lang="en-US" altLang="en-US" sz="800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Evaluation &amp; Improvement</a:t>
                </a:r>
                <a:endParaRPr lang="en-US" altLang="en-US" sz="800" b="1" dirty="0">
                  <a:solidFill>
                    <a:schemeClr val="tx1"/>
                  </a:solidFill>
                  <a:latin typeface="Calibri" panose="020F0502020204030204" pitchFamily="34" charset="0"/>
                  <a:ea typeface="メイリオ" pitchFamily="50" charset="-128"/>
                </a:endParaRP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902550" y="98630"/>
                <a:ext cx="4554000" cy="21600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lIns="68406" tIns="34203" rIns="68406" bIns="34203" rtlCol="0" anchor="ctr"/>
              <a:lstStyle/>
              <a:p>
                <a:pPr algn="ctr"/>
                <a:r>
                  <a:rPr lang="en-US" altLang="en-US" sz="800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Planning &amp; Execution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5495297" y="98630"/>
                <a:ext cx="2407131" cy="21600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lIns="68406" tIns="34203" rIns="68406" bIns="34203" rtlCol="0" anchor="ctr"/>
              <a:lstStyle/>
              <a:p>
                <a:pPr algn="ctr"/>
                <a:r>
                  <a:rPr lang="en-US" altLang="en-US" sz="800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Management &amp; Control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7941798" y="98630"/>
                <a:ext cx="1855886" cy="21600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lIns="68406" tIns="34203" rIns="68406" bIns="34203" rtlCol="0" anchor="ctr"/>
              <a:lstStyle/>
              <a:p>
                <a:pPr algn="ctr"/>
                <a:r>
                  <a:rPr lang="en-US" altLang="en-US" sz="800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Promotion &amp; Support</a:t>
                </a:r>
                <a:endParaRPr lang="en-US" altLang="en-US" sz="800" b="1" dirty="0">
                  <a:solidFill>
                    <a:schemeClr val="tx1"/>
                  </a:solidFill>
                  <a:latin typeface="Calibri" panose="020F0502020204030204" pitchFamily="34" charset="0"/>
                  <a:ea typeface="メイリオ" pitchFamily="50" charset="-128"/>
                </a:endParaRPr>
              </a:p>
            </p:txBody>
          </p:sp>
          <p:cxnSp>
            <p:nvCxnSpPr>
              <p:cNvPr id="141" name="直線コネクタ 140"/>
              <p:cNvCxnSpPr/>
              <p:nvPr/>
            </p:nvCxnSpPr>
            <p:spPr>
              <a:xfrm>
                <a:off x="5475379" y="343123"/>
                <a:ext cx="0" cy="626400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正方形/長方形 159"/>
              <p:cNvSpPr/>
              <p:nvPr/>
            </p:nvSpPr>
            <p:spPr>
              <a:xfrm>
                <a:off x="208348" y="351029"/>
                <a:ext cx="288000" cy="6228000"/>
              </a:xfrm>
              <a:prstGeom prst="rect">
                <a:avLst/>
              </a:prstGeom>
              <a:solidFill>
                <a:srgbClr val="D7E6BE"/>
              </a:solidFill>
              <a:ln w="9525">
                <a:solidFill>
                  <a:srgbClr val="B4D287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vert="vert270" lIns="68406" tIns="34203" rIns="68406" bIns="34203" rtlCol="0" anchor="ctr"/>
              <a:lstStyle/>
              <a:p>
                <a:pPr algn="ctr"/>
                <a:r>
                  <a:rPr lang="en-US" altLang="en-US" sz="800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Lifecycle</a:t>
                </a:r>
                <a:endParaRPr lang="en-US" altLang="en-US" sz="800" b="1" dirty="0">
                  <a:solidFill>
                    <a:schemeClr val="tx1"/>
                  </a:solidFill>
                  <a:latin typeface="Calibri" panose="020F0502020204030204" pitchFamily="34" charset="0"/>
                  <a:ea typeface="メイリオ" pitchFamily="50" charset="-128"/>
                </a:endParaRPr>
              </a:p>
            </p:txBody>
          </p:sp>
          <p:grpSp>
            <p:nvGrpSpPr>
              <p:cNvPr id="126" name="グループ化 125"/>
              <p:cNvGrpSpPr/>
              <p:nvPr/>
            </p:nvGrpSpPr>
            <p:grpSpPr>
              <a:xfrm>
                <a:off x="5811203" y="389424"/>
                <a:ext cx="208928" cy="6192000"/>
                <a:chOff x="5652446" y="395446"/>
                <a:chExt cx="208928" cy="6192000"/>
              </a:xfrm>
            </p:grpSpPr>
            <p:sp>
              <p:nvSpPr>
                <p:cNvPr id="137" name="正方形/長方形 136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Business Continuity Management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38" name="角丸四角形 137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MC02</a:t>
                  </a:r>
                </a:p>
              </p:txBody>
            </p:sp>
          </p:grpSp>
          <p:grpSp>
            <p:nvGrpSpPr>
              <p:cNvPr id="139" name="グループ化 138"/>
              <p:cNvGrpSpPr/>
              <p:nvPr/>
            </p:nvGrpSpPr>
            <p:grpSpPr>
              <a:xfrm>
                <a:off x="6081701" y="386049"/>
                <a:ext cx="208928" cy="6192000"/>
                <a:chOff x="5652446" y="395446"/>
                <a:chExt cx="208928" cy="6192000"/>
              </a:xfrm>
            </p:grpSpPr>
            <p:sp>
              <p:nvSpPr>
                <p:cNvPr id="140" name="正方形/長方形 139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Information Security Management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54" name="角丸四角形 153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MC03</a:t>
                  </a:r>
                </a:p>
              </p:txBody>
            </p:sp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6333256" y="388261"/>
                <a:ext cx="208928" cy="6192000"/>
                <a:chOff x="5652446" y="395446"/>
                <a:chExt cx="208928" cy="6192000"/>
              </a:xfrm>
            </p:grpSpPr>
            <p:sp>
              <p:nvSpPr>
                <p:cNvPr id="156" name="正方形/長方形 155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Quality Management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57" name="角丸四角形 156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MC04</a:t>
                  </a:r>
                </a:p>
              </p:txBody>
            </p:sp>
          </p:grpSp>
          <p:grpSp>
            <p:nvGrpSpPr>
              <p:cNvPr id="158" name="グループ化 157"/>
              <p:cNvGrpSpPr/>
              <p:nvPr/>
            </p:nvGrpSpPr>
            <p:grpSpPr>
              <a:xfrm>
                <a:off x="6602680" y="387029"/>
                <a:ext cx="208928" cy="6192000"/>
                <a:chOff x="5652446" y="395446"/>
                <a:chExt cx="208928" cy="6192000"/>
              </a:xfrm>
            </p:grpSpPr>
            <p:sp>
              <p:nvSpPr>
                <p:cNvPr id="159" name="正方形/長方形 158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Contract Management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61" name="角丸四角形 160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MC05</a:t>
                  </a:r>
                </a:p>
              </p:txBody>
            </p:sp>
          </p:grpSp>
          <p:grpSp>
            <p:nvGrpSpPr>
              <p:cNvPr id="162" name="グループ化 161"/>
              <p:cNvGrpSpPr/>
              <p:nvPr/>
            </p:nvGrpSpPr>
            <p:grpSpPr>
              <a:xfrm>
                <a:off x="7111588" y="386049"/>
                <a:ext cx="208928" cy="6192000"/>
                <a:chOff x="5652446" y="395446"/>
                <a:chExt cx="208928" cy="6192000"/>
              </a:xfrm>
            </p:grpSpPr>
            <p:sp>
              <p:nvSpPr>
                <p:cNvPr id="163" name="正方形/長方形 162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Human Resource Management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64" name="角丸四角形 163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MC07</a:t>
                  </a:r>
                </a:p>
              </p:txBody>
            </p:sp>
          </p:grpSp>
          <p:grpSp>
            <p:nvGrpSpPr>
              <p:cNvPr id="165" name="グループ化 164"/>
              <p:cNvGrpSpPr/>
              <p:nvPr/>
            </p:nvGrpSpPr>
            <p:grpSpPr>
              <a:xfrm>
                <a:off x="6852030" y="387029"/>
                <a:ext cx="208928" cy="6192000"/>
                <a:chOff x="5652446" y="395446"/>
                <a:chExt cx="208928" cy="6192000"/>
              </a:xfrm>
            </p:grpSpPr>
            <p:sp>
              <p:nvSpPr>
                <p:cNvPr id="166" name="正方形/長方形 165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Compliance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67" name="角丸四角形 166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MC06</a:t>
                  </a:r>
                </a:p>
              </p:txBody>
            </p:sp>
          </p:grpSp>
          <p:grpSp>
            <p:nvGrpSpPr>
              <p:cNvPr id="168" name="グループ化 167"/>
              <p:cNvGrpSpPr/>
              <p:nvPr/>
            </p:nvGrpSpPr>
            <p:grpSpPr>
              <a:xfrm>
                <a:off x="7375875" y="379123"/>
                <a:ext cx="208928" cy="6192000"/>
                <a:chOff x="5652446" y="395446"/>
                <a:chExt cx="208928" cy="6192000"/>
              </a:xfrm>
            </p:grpSpPr>
            <p:sp>
              <p:nvSpPr>
                <p:cNvPr id="169" name="正方形/長方形 168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Internal Control Status Monitoring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70" name="角丸四角形 169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MC08</a:t>
                  </a:r>
                </a:p>
              </p:txBody>
            </p:sp>
          </p:grpSp>
          <p:grpSp>
            <p:nvGrpSpPr>
              <p:cNvPr id="171" name="グループ化 170"/>
              <p:cNvGrpSpPr/>
              <p:nvPr/>
            </p:nvGrpSpPr>
            <p:grpSpPr>
              <a:xfrm>
                <a:off x="7630007" y="380080"/>
                <a:ext cx="208928" cy="6192000"/>
                <a:chOff x="5652446" y="395446"/>
                <a:chExt cx="208928" cy="6192000"/>
              </a:xfrm>
            </p:grpSpPr>
            <p:sp>
              <p:nvSpPr>
                <p:cNvPr id="172" name="正方形/長方形 171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System Audit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73" name="角丸四角形 172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MC09</a:t>
                  </a:r>
                </a:p>
              </p:txBody>
            </p:sp>
          </p:grpSp>
          <p:grpSp>
            <p:nvGrpSpPr>
              <p:cNvPr id="174" name="グループ化 173"/>
              <p:cNvGrpSpPr/>
              <p:nvPr/>
            </p:nvGrpSpPr>
            <p:grpSpPr>
              <a:xfrm>
                <a:off x="7975354" y="381478"/>
                <a:ext cx="208928" cy="6192000"/>
                <a:chOff x="5652446" y="395446"/>
                <a:chExt cx="208928" cy="6192000"/>
              </a:xfrm>
            </p:grpSpPr>
            <p:sp>
              <p:nvSpPr>
                <p:cNvPr id="175" name="正方形/長方形 174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Marketing and Sales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76" name="角丸四角形 175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CM01</a:t>
                  </a:r>
                </a:p>
              </p:txBody>
            </p:sp>
          </p:grpSp>
          <p:grpSp>
            <p:nvGrpSpPr>
              <p:cNvPr id="177" name="グループ化 176"/>
              <p:cNvGrpSpPr/>
              <p:nvPr/>
            </p:nvGrpSpPr>
            <p:grpSpPr>
              <a:xfrm>
                <a:off x="8236811" y="374488"/>
                <a:ext cx="208928" cy="6192000"/>
                <a:chOff x="5652446" y="395446"/>
                <a:chExt cx="208928" cy="6192000"/>
              </a:xfrm>
            </p:grpSpPr>
            <p:sp>
              <p:nvSpPr>
                <p:cNvPr id="178" name="正方形/長方形 177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Reuse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79" name="角丸四角形 178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CM02</a:t>
                  </a:r>
                </a:p>
              </p:txBody>
            </p:sp>
          </p:grpSp>
          <p:grpSp>
            <p:nvGrpSpPr>
              <p:cNvPr id="180" name="グループ化 179"/>
              <p:cNvGrpSpPr/>
              <p:nvPr/>
            </p:nvGrpSpPr>
            <p:grpSpPr>
              <a:xfrm>
                <a:off x="8498268" y="375886"/>
                <a:ext cx="208928" cy="6192000"/>
                <a:chOff x="5652446" y="395446"/>
                <a:chExt cx="208928" cy="6192000"/>
              </a:xfrm>
            </p:grpSpPr>
            <p:sp>
              <p:nvSpPr>
                <p:cNvPr id="181" name="正方形/長方形 180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Procurement and Outsourcing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82" name="角丸四角形 181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CM03</a:t>
                  </a:r>
                </a:p>
              </p:txBody>
            </p:sp>
          </p:grpSp>
          <p:grpSp>
            <p:nvGrpSpPr>
              <p:cNvPr id="183" name="グループ化 182"/>
              <p:cNvGrpSpPr/>
              <p:nvPr/>
            </p:nvGrpSpPr>
            <p:grpSpPr>
              <a:xfrm>
                <a:off x="8776502" y="377284"/>
                <a:ext cx="208928" cy="6192000"/>
                <a:chOff x="5652446" y="395446"/>
                <a:chExt cx="208928" cy="6192000"/>
              </a:xfrm>
            </p:grpSpPr>
            <p:sp>
              <p:nvSpPr>
                <p:cNvPr id="184" name="正方形/長方形 183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Standards Formulation, Maintenance, and Management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85" name="角丸四角形 184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CM04</a:t>
                  </a:r>
                </a:p>
              </p:txBody>
            </p:sp>
          </p:grpSp>
          <p:grpSp>
            <p:nvGrpSpPr>
              <p:cNvPr id="186" name="グループ化 185"/>
              <p:cNvGrpSpPr/>
              <p:nvPr/>
            </p:nvGrpSpPr>
            <p:grpSpPr>
              <a:xfrm>
                <a:off x="9048455" y="387029"/>
                <a:ext cx="208928" cy="6192000"/>
                <a:chOff x="5652446" y="395446"/>
                <a:chExt cx="208928" cy="6192000"/>
              </a:xfrm>
            </p:grpSpPr>
            <p:sp>
              <p:nvSpPr>
                <p:cNvPr id="187" name="正方形/長方形 186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>
                      <a:latin typeface="Calibri" panose="020F0502020204030204" pitchFamily="34" charset="0"/>
                    </a:rPr>
                    <a:t>Investigation, analysis, and technical support of new businesses and technologies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88" name="角丸四角形 187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CM05</a:t>
                  </a:r>
                </a:p>
              </p:txBody>
            </p:sp>
          </p:grpSp>
          <p:grpSp>
            <p:nvGrpSpPr>
              <p:cNvPr id="189" name="グループ化 188"/>
              <p:cNvGrpSpPr/>
              <p:nvPr/>
            </p:nvGrpSpPr>
            <p:grpSpPr>
              <a:xfrm>
                <a:off x="9318485" y="388261"/>
                <a:ext cx="208928" cy="6192000"/>
                <a:chOff x="5652446" y="395446"/>
                <a:chExt cx="208928" cy="6192000"/>
              </a:xfrm>
            </p:grpSpPr>
            <p:sp>
              <p:nvSpPr>
                <p:cNvPr id="190" name="正方形/長方形 189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</a:rPr>
                    <a:t>Data Utilization</a:t>
                  </a:r>
                  <a:endParaRPr lang="en-US" altLang="en-US" sz="800" dirty="0">
                    <a:latin typeface="Calibri" panose="020F0502020204030204" pitchFamily="34" charset="0"/>
                    <a:ea typeface="メイリオ" pitchFamily="50" charset="-128"/>
                  </a:endParaRPr>
                </a:p>
              </p:txBody>
            </p:sp>
            <p:sp>
              <p:nvSpPr>
                <p:cNvPr id="191" name="角丸四角形 190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CM06</a:t>
                  </a:r>
                </a:p>
              </p:txBody>
            </p:sp>
          </p:grpSp>
          <p:grpSp>
            <p:nvGrpSpPr>
              <p:cNvPr id="192" name="グループ化 191"/>
              <p:cNvGrpSpPr/>
              <p:nvPr/>
            </p:nvGrpSpPr>
            <p:grpSpPr>
              <a:xfrm>
                <a:off x="9588756" y="381800"/>
                <a:ext cx="208928" cy="6192000"/>
                <a:chOff x="5652446" y="395446"/>
                <a:chExt cx="208928" cy="6192000"/>
              </a:xfrm>
            </p:grpSpPr>
            <p:sp>
              <p:nvSpPr>
                <p:cNvPr id="193" name="正方形/長方形 192"/>
                <p:cNvSpPr/>
                <p:nvPr/>
              </p:nvSpPr>
              <p:spPr>
                <a:xfrm>
                  <a:off x="5652446" y="395446"/>
                  <a:ext cx="208928" cy="619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  <a:ea typeface="メイリオ" pitchFamily="50" charset="-128"/>
                    </a:rPr>
                    <a:t>* New product and Service Development by  the New Value Creation</a:t>
                  </a:r>
                </a:p>
              </p:txBody>
            </p:sp>
            <p:sp>
              <p:nvSpPr>
                <p:cNvPr id="194" name="角丸四角形 193"/>
                <p:cNvSpPr/>
                <p:nvPr/>
              </p:nvSpPr>
              <p:spPr>
                <a:xfrm>
                  <a:off x="5675720" y="459069"/>
                  <a:ext cx="160195" cy="462857"/>
                </a:xfrm>
                <a:prstGeom prst="roundRect">
                  <a:avLst/>
                </a:prstGeom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lIns="68415" tIns="34208" rIns="68415" bIns="34208" rtlCol="0" anchor="ctr"/>
                <a:lstStyle/>
                <a:p>
                  <a:pPr algn="ctr">
                    <a:lnSpc>
                      <a:spcPts val="823"/>
                    </a:lnSpc>
                  </a:pPr>
                  <a:r>
                    <a:rPr lang="en-US" altLang="ja-JP" sz="600" dirty="0">
                      <a:latin typeface="Calibri" panose="020F0502020204030204" pitchFamily="34" charset="0"/>
                    </a:rPr>
                    <a:t>CM07</a:t>
                  </a:r>
                </a:p>
              </p:txBody>
            </p:sp>
          </p:grpSp>
          <p:grpSp>
            <p:nvGrpSpPr>
              <p:cNvPr id="195" name="グループ化 194"/>
              <p:cNvGrpSpPr/>
              <p:nvPr/>
            </p:nvGrpSpPr>
            <p:grpSpPr>
              <a:xfrm>
                <a:off x="902549" y="350187"/>
                <a:ext cx="4464000" cy="162000"/>
                <a:chOff x="919014" y="314771"/>
                <a:chExt cx="4464000" cy="162000"/>
              </a:xfrm>
            </p:grpSpPr>
            <p:sp>
              <p:nvSpPr>
                <p:cNvPr id="196" name="正方形/長方形 195"/>
                <p:cNvSpPr/>
                <p:nvPr/>
              </p:nvSpPr>
              <p:spPr>
                <a:xfrm>
                  <a:off x="919014" y="314771"/>
                  <a:ext cx="4464000" cy="162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en-US" sz="800" dirty="0">
                      <a:latin typeface="Calibri" panose="020F0502020204030204" pitchFamily="34" charset="0"/>
                      <a:ea typeface="メイリオ" pitchFamily="50" charset="-128"/>
                    </a:rPr>
                    <a:t>Formulation of Business Operations Strategy </a:t>
                  </a:r>
                </a:p>
              </p:txBody>
            </p:sp>
            <p:sp>
              <p:nvSpPr>
                <p:cNvPr id="197" name="角丸四角形 196"/>
                <p:cNvSpPr/>
                <p:nvPr/>
              </p:nvSpPr>
              <p:spPr>
                <a:xfrm>
                  <a:off x="968499" y="341771"/>
                  <a:ext cx="504000" cy="108000"/>
                </a:xfrm>
                <a:prstGeom prst="roundRect">
                  <a:avLst/>
                </a:prstGeom>
                <a:solidFill>
                  <a:schemeClr val="accent1"/>
                </a:solidFill>
                <a:ln w="95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8415" tIns="34208" rIns="68415" bIns="34208" rtlCol="0" anchor="ctr"/>
                <a:lstStyle/>
                <a:p>
                  <a:pPr algn="ctr"/>
                  <a:r>
                    <a:rPr lang="en-US" altLang="ja-JP" sz="600" dirty="0">
                      <a:latin typeface="Calibri" panose="020F0502020204030204" pitchFamily="34" charset="0"/>
                    </a:rPr>
                    <a:t>ST01</a:t>
                  </a:r>
                </a:p>
              </p:txBody>
            </p:sp>
          </p:grpSp>
          <p:sp>
            <p:nvSpPr>
              <p:cNvPr id="50" name="テキスト ボックス 49"/>
              <p:cNvSpPr txBox="1"/>
              <p:nvPr/>
            </p:nvSpPr>
            <p:spPr>
              <a:xfrm>
                <a:off x="5618185" y="6101190"/>
                <a:ext cx="414470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dirty="0"/>
                  <a:t>* Task Major Category includes Middle/Minor tasks and Evaluation items overlapped among other Task Major Category.</a:t>
                </a:r>
                <a:endParaRPr kumimoji="1" lang="ja-JP" altLang="en-US" sz="800" dirty="0"/>
              </a:p>
            </p:txBody>
          </p:sp>
        </p:grpSp>
        <p:sp>
          <p:nvSpPr>
            <p:cNvPr id="142" name="正方形/長方形 141"/>
            <p:cNvSpPr/>
            <p:nvPr/>
          </p:nvSpPr>
          <p:spPr>
            <a:xfrm>
              <a:off x="916410" y="3304004"/>
              <a:ext cx="3941963" cy="12929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68415" tIns="34208" rIns="68415" bIns="34208" rtlCol="0" anchor="ctr"/>
            <a:lstStyle/>
            <a:p>
              <a:pPr marL="534988" algn="ctr"/>
              <a:r>
                <a:rPr lang="en-US" altLang="ja-JP" sz="800" dirty="0">
                  <a:latin typeface="Calibri" panose="020F0502020204030204" pitchFamily="34" charset="0"/>
                </a:rPr>
                <a:t>Security</a:t>
              </a:r>
              <a:r>
                <a:rPr lang="ja-JP" altLang="en-US" sz="800" dirty="0">
                  <a:latin typeface="Calibri" panose="020F0502020204030204" pitchFamily="34" charset="0"/>
                </a:rPr>
                <a:t> </a:t>
              </a:r>
              <a:r>
                <a:rPr lang="en-US" altLang="ja-JP" sz="800" dirty="0">
                  <a:latin typeface="Calibri" panose="020F0502020204030204" pitchFamily="34" charset="0"/>
                </a:rPr>
                <a:t>Test</a:t>
              </a:r>
              <a:endParaRPr lang="en-US" altLang="en-US" sz="800" dirty="0">
                <a:latin typeface="Calibri" panose="020F0502020204030204" pitchFamily="34" charset="0"/>
                <a:ea typeface="メイリオ" pitchFamily="50" charset="-128"/>
              </a:endParaRPr>
            </a:p>
          </p:txBody>
        </p:sp>
        <p:sp>
          <p:nvSpPr>
            <p:cNvPr id="143" name="角丸四角形 142"/>
            <p:cNvSpPr/>
            <p:nvPr/>
          </p:nvSpPr>
          <p:spPr>
            <a:xfrm>
              <a:off x="965966" y="3321000"/>
              <a:ext cx="504000" cy="108000"/>
            </a:xfrm>
            <a:prstGeom prst="roundRect">
              <a:avLst/>
            </a:prstGeom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15" tIns="34208" rIns="68415" bIns="34208" rtlCol="0" anchor="ctr"/>
            <a:lstStyle/>
            <a:p>
              <a:pPr algn="ctr"/>
              <a:r>
                <a:rPr lang="en-US" altLang="ja-JP" sz="600" dirty="0">
                  <a:latin typeface="Calibri" panose="020F0502020204030204" pitchFamily="34" charset="0"/>
                </a:rPr>
                <a:t>DV10</a:t>
              </a:r>
            </a:p>
          </p:txBody>
        </p:sp>
      </p:grpSp>
      <p:sp>
        <p:nvSpPr>
          <p:cNvPr id="144" name="正方形/長方形 143"/>
          <p:cNvSpPr/>
          <p:nvPr/>
        </p:nvSpPr>
        <p:spPr>
          <a:xfrm>
            <a:off x="5218705" y="1021415"/>
            <a:ext cx="217654" cy="55316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lIns="68415" tIns="34208" rIns="68415" bIns="34208" rtlCol="0" anchor="ctr"/>
          <a:lstStyle/>
          <a:p>
            <a:pPr algn="ctr"/>
            <a:r>
              <a:rPr lang="en-US" altLang="en-US" sz="800" dirty="0">
                <a:latin typeface="Calibri" panose="020F0502020204030204" pitchFamily="34" charset="0"/>
              </a:rPr>
              <a:t>UI Design</a:t>
            </a:r>
            <a:endParaRPr lang="en-US" altLang="en-US" sz="800" dirty="0">
              <a:latin typeface="Calibri" panose="020F0502020204030204" pitchFamily="34" charset="0"/>
              <a:ea typeface="メイリオ" pitchFamily="50" charset="-128"/>
            </a:endParaRPr>
          </a:p>
        </p:txBody>
      </p:sp>
      <p:sp>
        <p:nvSpPr>
          <p:cNvPr id="146" name="角丸四角形 145"/>
          <p:cNvSpPr/>
          <p:nvPr/>
        </p:nvSpPr>
        <p:spPr>
          <a:xfrm>
            <a:off x="5220125" y="1049280"/>
            <a:ext cx="225085" cy="120494"/>
          </a:xfrm>
          <a:prstGeom prst="round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415" tIns="34208" rIns="68415" bIns="34208" rtlCol="0" anchor="ctr"/>
          <a:lstStyle/>
          <a:p>
            <a:pPr algn="ctr">
              <a:lnSpc>
                <a:spcPts val="500"/>
              </a:lnSpc>
            </a:pPr>
            <a:r>
              <a:rPr lang="en-US" altLang="ja-JP" sz="500" dirty="0">
                <a:latin typeface="Calibri" panose="020F0502020204030204" pitchFamily="34" charset="0"/>
              </a:rPr>
              <a:t>PL03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ユーザー定義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メイリオ＋Segoe UI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277</Words>
  <Application>Microsoft Office PowerPoint</Application>
  <PresentationFormat>A4 210 x 297 mm</PresentationFormat>
  <Paragraphs>109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Segoe UI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2014-10-01T04:43:48Z</dcterms:created>
  <dcterms:modified xsi:type="dcterms:W3CDTF">2018-07-26T07:01:58Z</dcterms:modified>
</cp:coreProperties>
</file>